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5" r:id="rId2"/>
  </p:sldMasterIdLst>
  <p:notesMasterIdLst>
    <p:notesMasterId r:id="rId22"/>
  </p:notesMasterIdLst>
  <p:sldIdLst>
    <p:sldId id="256" r:id="rId3"/>
    <p:sldId id="305" r:id="rId4"/>
    <p:sldId id="257" r:id="rId5"/>
    <p:sldId id="258" r:id="rId6"/>
    <p:sldId id="261" r:id="rId7"/>
    <p:sldId id="262" r:id="rId8"/>
    <p:sldId id="307" r:id="rId9"/>
    <p:sldId id="314" r:id="rId10"/>
    <p:sldId id="306" r:id="rId11"/>
    <p:sldId id="308" r:id="rId12"/>
    <p:sldId id="309" r:id="rId13"/>
    <p:sldId id="310" r:id="rId14"/>
    <p:sldId id="311" r:id="rId15"/>
    <p:sldId id="326" r:id="rId16"/>
    <p:sldId id="325" r:id="rId17"/>
    <p:sldId id="324" r:id="rId18"/>
    <p:sldId id="327" r:id="rId19"/>
    <p:sldId id="328" r:id="rId20"/>
    <p:sldId id="323"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8D93C8-C243-47FA-A241-6A09CF9B3F26}">
  <a:tblStyle styleId="{738D93C8-C243-47FA-A241-6A09CF9B3F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7" autoAdjust="0"/>
    <p:restoredTop sz="94660"/>
  </p:normalViewPr>
  <p:slideViewPr>
    <p:cSldViewPr snapToGrid="0">
      <p:cViewPr varScale="1">
        <p:scale>
          <a:sx n="142" d="100"/>
          <a:sy n="142" d="100"/>
        </p:scale>
        <p:origin x="55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39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532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81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976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75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226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093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545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4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71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42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510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630548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71951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208036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2112523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259398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240689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102521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extLst>
      <p:ext uri="{BB962C8B-B14F-4D97-AF65-F5344CB8AC3E}">
        <p14:creationId xmlns:p14="http://schemas.microsoft.com/office/powerpoint/2010/main" val="2096775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3259884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extLst>
      <p:ext uri="{BB962C8B-B14F-4D97-AF65-F5344CB8AC3E}">
        <p14:creationId xmlns:p14="http://schemas.microsoft.com/office/powerpoint/2010/main" val="140822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3504364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705319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1284189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636599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4098930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5380276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522693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124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578168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9358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extLst>
      <p:ext uri="{BB962C8B-B14F-4D97-AF65-F5344CB8AC3E}">
        <p14:creationId xmlns:p14="http://schemas.microsoft.com/office/powerpoint/2010/main" val="21120493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2265744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extLst>
      <p:ext uri="{BB962C8B-B14F-4D97-AF65-F5344CB8AC3E}">
        <p14:creationId xmlns:p14="http://schemas.microsoft.com/office/powerpoint/2010/main" val="1294330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1073374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226236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4670117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612390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711972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98354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95441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880332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1710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1255074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2586610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theme" Target="../theme/theme2.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196098079"/>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44200" y="1578359"/>
            <a:ext cx="5055600" cy="934294"/>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BÁO CÁO MÔN HỌC</a:t>
            </a:r>
            <a:endParaRPr dirty="0"/>
          </a:p>
        </p:txBody>
      </p:sp>
      <p:sp>
        <p:nvSpPr>
          <p:cNvPr id="163" name="Google Shape;163;p38"/>
          <p:cNvSpPr txBox="1">
            <a:spLocks noGrp="1"/>
          </p:cNvSpPr>
          <p:nvPr>
            <p:ph type="subTitle" idx="1"/>
          </p:nvPr>
        </p:nvSpPr>
        <p:spPr>
          <a:xfrm>
            <a:off x="1957041" y="3134911"/>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NHÓM 20</a:t>
            </a:r>
            <a:endParaRPr dirty="0"/>
          </a:p>
        </p:txBody>
      </p:sp>
      <p:sp>
        <p:nvSpPr>
          <p:cNvPr id="164" name="Google Shape;164;p38"/>
          <p:cNvSpPr txBox="1">
            <a:spLocks noGrp="1"/>
          </p:cNvSpPr>
          <p:nvPr>
            <p:ph type="ctrTitle"/>
          </p:nvPr>
        </p:nvSpPr>
        <p:spPr>
          <a:xfrm>
            <a:off x="2131359" y="2670211"/>
            <a:ext cx="4881282"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LẬP TRÌNH NHÂN LINUX</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Cấu</a:t>
            </a:r>
            <a:r>
              <a:rPr lang="en-US" dirty="0"/>
              <a:t> </a:t>
            </a:r>
            <a:r>
              <a:rPr lang="en-US" dirty="0" err="1"/>
              <a:t>trúc</a:t>
            </a:r>
            <a:r>
              <a:rPr lang="en-US" dirty="0"/>
              <a:t> s</a:t>
            </a:r>
            <a:r>
              <a:rPr lang="en" dirty="0"/>
              <a:t>truct socket</a:t>
            </a:r>
            <a:endParaRPr dirty="0">
              <a:solidFill>
                <a:schemeClr val="accent1"/>
              </a:solidFill>
            </a:endParaRPr>
          </a:p>
        </p:txBody>
      </p:sp>
      <p:sp>
        <p:nvSpPr>
          <p:cNvPr id="215" name="Google Shape;215;p44"/>
          <p:cNvSpPr txBox="1">
            <a:spLocks noGrp="1"/>
          </p:cNvSpPr>
          <p:nvPr>
            <p:ph type="body" idx="1"/>
          </p:nvPr>
        </p:nvSpPr>
        <p:spPr>
          <a:xfrm>
            <a:off x="766559" y="1301690"/>
            <a:ext cx="5266464" cy="3396783"/>
          </a:xfrm>
          <a:prstGeom prst="rect">
            <a:avLst/>
          </a:prstGeom>
        </p:spPr>
        <p:txBody>
          <a:bodyPr spcFirstLastPara="1" wrap="square" lIns="91425" tIns="91425" rIns="91425" bIns="91425" anchor="t" anchorCtr="0">
            <a:noAutofit/>
          </a:bodyPr>
          <a:lstStyle/>
          <a:p>
            <a:pPr marL="0" indent="0">
              <a:buNone/>
            </a:pPr>
            <a:r>
              <a:rPr lang="vi-VN" dirty="0"/>
              <a:t>Cấu trúc </a:t>
            </a:r>
            <a:r>
              <a:rPr lang="vi-VN" dirty="0" err="1"/>
              <a:t>struct</a:t>
            </a:r>
            <a:r>
              <a:rPr lang="vi-VN" dirty="0"/>
              <a:t> </a:t>
            </a:r>
            <a:r>
              <a:rPr lang="vi-VN" dirty="0" err="1"/>
              <a:t>socket</a:t>
            </a:r>
            <a:r>
              <a:rPr lang="vi-VN" dirty="0"/>
              <a:t> là biểu diễn </a:t>
            </a:r>
            <a:r>
              <a:rPr lang="vi-VN" dirty="0" err="1"/>
              <a:t>kernel</a:t>
            </a:r>
            <a:r>
              <a:rPr lang="vi-VN" dirty="0"/>
              <a:t> của một BSD </a:t>
            </a:r>
            <a:r>
              <a:rPr lang="vi-VN" dirty="0" err="1"/>
              <a:t>socket</a:t>
            </a:r>
            <a:r>
              <a:rPr lang="vi-VN" dirty="0"/>
              <a:t>, các hoạt động có thể được thực hiện trên nó tương tự như những gì được cung cấp bởi </a:t>
            </a:r>
            <a:r>
              <a:rPr lang="vi-VN" dirty="0" err="1"/>
              <a:t>kernel</a:t>
            </a:r>
            <a:r>
              <a:rPr lang="vi-VN" dirty="0"/>
              <a:t> (qua các cuộc gọi hệ thống). </a:t>
            </a:r>
            <a:endParaRPr lang="en-US" dirty="0"/>
          </a:p>
          <a:p>
            <a:pPr marL="0" indent="0">
              <a:buNone/>
            </a:pPr>
            <a:endParaRPr lang="en-US" dirty="0"/>
          </a:p>
          <a:p>
            <a:pPr marL="0" indent="0">
              <a:buNone/>
            </a:pPr>
            <a:r>
              <a:rPr lang="vi-VN" dirty="0"/>
              <a:t>Các hoạt động thông thường với </a:t>
            </a:r>
            <a:r>
              <a:rPr lang="vi-VN" dirty="0" err="1"/>
              <a:t>socket</a:t>
            </a:r>
            <a:r>
              <a:rPr lang="vi-VN" dirty="0"/>
              <a:t> (tạo, khởi tạo / </a:t>
            </a:r>
            <a:r>
              <a:rPr lang="vi-VN" dirty="0" err="1"/>
              <a:t>bind</a:t>
            </a:r>
            <a:r>
              <a:rPr lang="vi-VN" dirty="0"/>
              <a:t>, đóng, </a:t>
            </a:r>
            <a:r>
              <a:rPr lang="vi-VN" dirty="0" err="1"/>
              <a:t>vv</a:t>
            </a:r>
            <a:r>
              <a:rPr lang="vi-VN" dirty="0"/>
              <a:t>) dẫn đến các cuộc gọi hệ thống cụ thể; chúng hoạt động với cấu trúc </a:t>
            </a:r>
            <a:r>
              <a:rPr lang="vi-VN" dirty="0" err="1"/>
              <a:t>struct</a:t>
            </a:r>
            <a:r>
              <a:rPr lang="vi-VN" dirty="0"/>
              <a:t> </a:t>
            </a:r>
            <a:r>
              <a:rPr lang="vi-VN" dirty="0" err="1"/>
              <a:t>socket</a:t>
            </a:r>
            <a:r>
              <a:rPr lang="vi-VN" dirty="0"/>
              <a:t>.</a:t>
            </a:r>
            <a:endParaRPr lang="en-US" dirty="0"/>
          </a:p>
          <a:p>
            <a:pPr marL="0" indent="0">
              <a:buNone/>
            </a:pPr>
            <a:endParaRPr lang="en-US" dirty="0"/>
          </a:p>
          <a:p>
            <a:pPr marL="0" indent="0">
              <a:buNone/>
            </a:pPr>
            <a:r>
              <a:rPr lang="en-US" dirty="0" err="1"/>
              <a:t>Các</a:t>
            </a:r>
            <a:r>
              <a:rPr lang="en-US" dirty="0"/>
              <a:t> </a:t>
            </a:r>
            <a:r>
              <a:rPr lang="en-US" dirty="0" err="1"/>
              <a:t>hoạt</a:t>
            </a:r>
            <a:r>
              <a:rPr lang="en-US" dirty="0"/>
              <a:t> </a:t>
            </a:r>
            <a:r>
              <a:rPr lang="en-US" dirty="0" err="1"/>
              <a:t>động</a:t>
            </a:r>
            <a:r>
              <a:rPr lang="en-US" dirty="0"/>
              <a:t> socket bao </a:t>
            </a:r>
            <a:r>
              <a:rPr lang="en-US" dirty="0" err="1"/>
              <a:t>gồm</a:t>
            </a:r>
            <a:r>
              <a:rPr lang="en-US" dirty="0"/>
              <a:t>:</a:t>
            </a:r>
          </a:p>
          <a:p>
            <a:pPr marL="285750" indent="-285750"/>
            <a:r>
              <a:rPr lang="en-US" dirty="0" err="1"/>
              <a:t>Khởi</a:t>
            </a:r>
            <a:r>
              <a:rPr lang="en-US" dirty="0"/>
              <a:t> </a:t>
            </a:r>
            <a:r>
              <a:rPr lang="en-US" dirty="0" err="1"/>
              <a:t>tạo</a:t>
            </a:r>
            <a:endParaRPr lang="en-US" dirty="0"/>
          </a:p>
          <a:p>
            <a:pPr marL="285750" indent="-285750"/>
            <a:r>
              <a:rPr lang="en-US" dirty="0" err="1"/>
              <a:t>Đóng</a:t>
            </a:r>
            <a:r>
              <a:rPr lang="en-US" dirty="0"/>
              <a:t> </a:t>
            </a:r>
          </a:p>
          <a:p>
            <a:pPr marL="285750" indent="-285750"/>
            <a:r>
              <a:rPr lang="en-US" dirty="0" err="1"/>
              <a:t>Gửi</a:t>
            </a:r>
            <a:r>
              <a:rPr lang="en-US" dirty="0"/>
              <a:t>/</a:t>
            </a:r>
            <a:r>
              <a:rPr lang="en-US" dirty="0" err="1"/>
              <a:t>nhận</a:t>
            </a:r>
            <a:r>
              <a:rPr lang="en-US" dirty="0"/>
              <a:t> tin </a:t>
            </a:r>
            <a:r>
              <a:rPr lang="en-US" dirty="0" err="1"/>
              <a:t>nhắn</a:t>
            </a:r>
            <a:endParaRPr lang="en-US" dirty="0"/>
          </a:p>
        </p:txBody>
      </p:sp>
      <p:cxnSp>
        <p:nvCxnSpPr>
          <p:cNvPr id="216" name="Google Shape;216;p44"/>
          <p:cNvCxnSpPr/>
          <p:nvPr/>
        </p:nvCxnSpPr>
        <p:spPr>
          <a:xfrm>
            <a:off x="851388" y="39385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8570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Cấu trúc struct proto_ops</a:t>
            </a:r>
            <a:endParaRPr dirty="0">
              <a:solidFill>
                <a:schemeClr val="accent1"/>
              </a:solidFill>
            </a:endParaRPr>
          </a:p>
        </p:txBody>
      </p:sp>
      <p:sp>
        <p:nvSpPr>
          <p:cNvPr id="215" name="Google Shape;215;p44"/>
          <p:cNvSpPr txBox="1">
            <a:spLocks noGrp="1"/>
          </p:cNvSpPr>
          <p:nvPr>
            <p:ph type="body" idx="1"/>
          </p:nvPr>
        </p:nvSpPr>
        <p:spPr>
          <a:xfrm>
            <a:off x="766559" y="934572"/>
            <a:ext cx="4773629" cy="3763902"/>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vi-VN" dirty="0"/>
              <a:t>Cấu trúc </a:t>
            </a:r>
            <a:r>
              <a:rPr lang="vi-VN" dirty="0" err="1"/>
              <a:t>struct</a:t>
            </a:r>
            <a:r>
              <a:rPr lang="vi-VN" dirty="0"/>
              <a:t> </a:t>
            </a:r>
            <a:r>
              <a:rPr lang="vi-VN" dirty="0" err="1"/>
              <a:t>proto_ops</a:t>
            </a:r>
            <a:r>
              <a:rPr lang="vi-VN" dirty="0"/>
              <a:t> chứa các thực hiện của các hoạt động cụ thể được thực hiện (TCP, UDP, </a:t>
            </a:r>
            <a:r>
              <a:rPr lang="vi-VN" dirty="0" err="1"/>
              <a:t>vv</a:t>
            </a:r>
            <a:r>
              <a:rPr lang="vi-VN" dirty="0"/>
              <a:t>); các hàm này sẽ được gọi từ các hàm chung thông qua cấu trúc </a:t>
            </a:r>
            <a:r>
              <a:rPr lang="vi-VN" dirty="0" err="1"/>
              <a:t>struct</a:t>
            </a:r>
            <a:r>
              <a:rPr lang="vi-VN" dirty="0"/>
              <a:t> </a:t>
            </a:r>
            <a:r>
              <a:rPr lang="vi-VN" dirty="0" err="1"/>
              <a:t>socket</a:t>
            </a:r>
            <a:r>
              <a:rPr lang="vi-VN" dirty="0"/>
              <a:t> (</a:t>
            </a:r>
            <a:r>
              <a:rPr lang="vi-VN" dirty="0" err="1"/>
              <a:t>sock_release</a:t>
            </a:r>
            <a:r>
              <a:rPr lang="vi-VN" dirty="0"/>
              <a:t> (), </a:t>
            </a:r>
            <a:r>
              <a:rPr lang="vi-VN" dirty="0" err="1"/>
              <a:t>sock_sendmsg</a:t>
            </a:r>
            <a:r>
              <a:rPr lang="vi-VN" dirty="0"/>
              <a:t> (), </a:t>
            </a:r>
            <a:r>
              <a:rPr lang="vi-VN" dirty="0" err="1"/>
              <a:t>vv</a:t>
            </a:r>
            <a:r>
              <a:rPr lang="vi-VN" dirty="0"/>
              <a:t>.)</a:t>
            </a:r>
            <a:r>
              <a:rPr lang="en-US" dirty="0"/>
              <a:t>.</a:t>
            </a:r>
          </a:p>
          <a:p>
            <a:pPr marL="139700" lvl="0" indent="0" algn="l" rtl="0">
              <a:spcBef>
                <a:spcPts val="1600"/>
              </a:spcBef>
              <a:spcAft>
                <a:spcPts val="0"/>
              </a:spcAft>
              <a:buSzPts val="1400"/>
              <a:buNone/>
            </a:pPr>
            <a:endParaRPr lang="en-US" dirty="0"/>
          </a:p>
          <a:p>
            <a:pPr marL="139700" lvl="0" indent="0" algn="l" rtl="0">
              <a:spcBef>
                <a:spcPts val="1600"/>
              </a:spcBef>
              <a:spcAft>
                <a:spcPts val="0"/>
              </a:spcAft>
              <a:buSzPts val="1400"/>
              <a:buNone/>
            </a:pPr>
            <a:r>
              <a:rPr lang="en-US" dirty="0"/>
              <a:t>Do </a:t>
            </a:r>
            <a:r>
              <a:rPr lang="en-US" dirty="0" err="1"/>
              <a:t>đó</a:t>
            </a:r>
            <a:r>
              <a:rPr lang="en-US" dirty="0"/>
              <a:t>, </a:t>
            </a:r>
            <a:r>
              <a:rPr lang="en-US" dirty="0" err="1"/>
              <a:t>cấu</a:t>
            </a:r>
            <a:r>
              <a:rPr lang="en-US" dirty="0"/>
              <a:t> </a:t>
            </a:r>
            <a:r>
              <a:rPr lang="en-US" dirty="0" err="1"/>
              <a:t>trúc</a:t>
            </a:r>
            <a:r>
              <a:rPr lang="en-US" dirty="0"/>
              <a:t> struct </a:t>
            </a:r>
            <a:r>
              <a:rPr lang="en-US" dirty="0" err="1"/>
              <a:t>proto_ops</a:t>
            </a:r>
            <a:r>
              <a:rPr lang="en-US" dirty="0"/>
              <a:t> </a:t>
            </a:r>
            <a:r>
              <a:rPr lang="en-US" dirty="0" err="1"/>
              <a:t>chứa</a:t>
            </a:r>
            <a:r>
              <a:rPr lang="en-US" dirty="0"/>
              <a:t> </a:t>
            </a:r>
            <a:r>
              <a:rPr lang="en-US" dirty="0" err="1"/>
              <a:t>một</a:t>
            </a:r>
            <a:r>
              <a:rPr lang="en-US" dirty="0"/>
              <a:t> </a:t>
            </a:r>
            <a:r>
              <a:rPr lang="en-US" dirty="0" err="1"/>
              <a:t>số</a:t>
            </a:r>
            <a:r>
              <a:rPr lang="en-US" dirty="0"/>
              <a:t> con </a:t>
            </a:r>
            <a:r>
              <a:rPr lang="en-US" dirty="0" err="1"/>
              <a:t>trỏ</a:t>
            </a:r>
            <a:r>
              <a:rPr lang="en-US" dirty="0"/>
              <a:t> </a:t>
            </a:r>
            <a:r>
              <a:rPr lang="en-US" dirty="0" err="1"/>
              <a:t>hàm</a:t>
            </a:r>
            <a:r>
              <a:rPr lang="en-US" dirty="0"/>
              <a:t> </a:t>
            </a:r>
            <a:r>
              <a:rPr lang="en-US" dirty="0" err="1"/>
              <a:t>cho</a:t>
            </a:r>
            <a:r>
              <a:rPr lang="en-US" dirty="0"/>
              <a:t> </a:t>
            </a:r>
            <a:r>
              <a:rPr lang="en-US" dirty="0" err="1"/>
              <a:t>các</a:t>
            </a:r>
            <a:r>
              <a:rPr lang="en-US" dirty="0"/>
              <a:t> </a:t>
            </a:r>
            <a:r>
              <a:rPr lang="en-US" dirty="0" err="1"/>
              <a:t>thực</a:t>
            </a:r>
            <a:r>
              <a:rPr lang="en-US" dirty="0"/>
              <a:t> </a:t>
            </a:r>
            <a:r>
              <a:rPr lang="en-US" dirty="0" err="1"/>
              <a:t>hiện</a:t>
            </a:r>
            <a:r>
              <a:rPr lang="en-US" dirty="0"/>
              <a:t> </a:t>
            </a:r>
            <a:r>
              <a:rPr lang="en-US" dirty="0" err="1"/>
              <a:t>giao</a:t>
            </a:r>
            <a:r>
              <a:rPr lang="en-US" dirty="0"/>
              <a:t> </a:t>
            </a:r>
            <a:r>
              <a:rPr lang="en-US" dirty="0" err="1"/>
              <a:t>thức</a:t>
            </a:r>
            <a:r>
              <a:rPr lang="en-US" dirty="0"/>
              <a:t> </a:t>
            </a:r>
            <a:r>
              <a:rPr lang="en-US" dirty="0" err="1"/>
              <a:t>cụ</a:t>
            </a:r>
            <a:r>
              <a:rPr lang="en-US" dirty="0"/>
              <a:t> </a:t>
            </a:r>
            <a:r>
              <a:rPr lang="en-US" dirty="0" err="1"/>
              <a:t>thể</a:t>
            </a:r>
            <a:endParaRPr lang="en-US" dirty="0"/>
          </a:p>
        </p:txBody>
      </p:sp>
      <p:cxnSp>
        <p:nvCxnSpPr>
          <p:cNvPr id="216" name="Google Shape;216;p44"/>
          <p:cNvCxnSpPr/>
          <p:nvPr/>
        </p:nvCxnSpPr>
        <p:spPr>
          <a:xfrm>
            <a:off x="851388" y="39385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Table&#10;&#10;Description automatically generated with medium confidence">
            <a:extLst>
              <a:ext uri="{FF2B5EF4-FFF2-40B4-BE49-F238E27FC236}">
                <a16:creationId xmlns:a16="http://schemas.microsoft.com/office/drawing/2014/main" id="{135AFC4B-29D6-8DC7-78FA-092FF8BECE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8031" y="1271850"/>
            <a:ext cx="3385969" cy="2143703"/>
          </a:xfrm>
          <a:prstGeom prst="rect">
            <a:avLst/>
          </a:prstGeom>
          <a:noFill/>
          <a:ln>
            <a:noFill/>
          </a:ln>
        </p:spPr>
      </p:pic>
    </p:spTree>
    <p:extLst>
      <p:ext uri="{BB962C8B-B14F-4D97-AF65-F5344CB8AC3E}">
        <p14:creationId xmlns:p14="http://schemas.microsoft.com/office/powerpoint/2010/main" val="298919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Cấu trúc struct sock</a:t>
            </a:r>
            <a:endParaRPr dirty="0">
              <a:solidFill>
                <a:schemeClr val="accent1"/>
              </a:solidFill>
            </a:endParaRPr>
          </a:p>
        </p:txBody>
      </p:sp>
      <p:sp>
        <p:nvSpPr>
          <p:cNvPr id="215" name="Google Shape;215;p44"/>
          <p:cNvSpPr txBox="1">
            <a:spLocks noGrp="1"/>
          </p:cNvSpPr>
          <p:nvPr>
            <p:ph type="body" idx="1"/>
          </p:nvPr>
        </p:nvSpPr>
        <p:spPr>
          <a:xfrm>
            <a:off x="766558" y="880782"/>
            <a:ext cx="5869565" cy="3987053"/>
          </a:xfrm>
          <a:prstGeom prst="rect">
            <a:avLst/>
          </a:prstGeom>
        </p:spPr>
        <p:txBody>
          <a:bodyPr spcFirstLastPara="1" wrap="square" lIns="91425" tIns="91425" rIns="91425" bIns="91425" anchor="ctr" anchorCtr="0">
            <a:noAutofit/>
          </a:bodyPr>
          <a:lstStyle/>
          <a:p>
            <a:pPr marL="139700" lvl="0" indent="0" algn="l" rtl="0">
              <a:spcBef>
                <a:spcPts val="1600"/>
              </a:spcBef>
              <a:spcAft>
                <a:spcPts val="0"/>
              </a:spcAft>
              <a:buSzPts val="1400"/>
              <a:buNone/>
            </a:pPr>
            <a:r>
              <a:rPr lang="vi-VN" dirty="0"/>
              <a:t>Cấu trúc </a:t>
            </a:r>
            <a:r>
              <a:rPr lang="vi-VN" dirty="0" err="1"/>
              <a:t>struct</a:t>
            </a:r>
            <a:r>
              <a:rPr lang="vi-VN" dirty="0"/>
              <a:t> </a:t>
            </a:r>
            <a:r>
              <a:rPr lang="vi-VN" dirty="0" err="1"/>
              <a:t>sock</a:t>
            </a:r>
            <a:r>
              <a:rPr lang="vi-VN" dirty="0"/>
              <a:t> mô tả một </a:t>
            </a:r>
            <a:r>
              <a:rPr lang="vi-VN" dirty="0" err="1"/>
              <a:t>socket</a:t>
            </a:r>
            <a:r>
              <a:rPr lang="vi-VN" dirty="0"/>
              <a:t> INET. Cấu trúc như vậy được liên kết với một </a:t>
            </a:r>
            <a:r>
              <a:rPr lang="vi-VN" dirty="0" err="1"/>
              <a:t>socket</a:t>
            </a:r>
            <a:r>
              <a:rPr lang="vi-VN" dirty="0"/>
              <a:t> không gian người dùng và một cấu trúc </a:t>
            </a:r>
            <a:r>
              <a:rPr lang="vi-VN" dirty="0" err="1"/>
              <a:t>struct</a:t>
            </a:r>
            <a:r>
              <a:rPr lang="vi-VN" dirty="0"/>
              <a:t> </a:t>
            </a:r>
            <a:r>
              <a:rPr lang="vi-VN" dirty="0" err="1"/>
              <a:t>socket</a:t>
            </a:r>
            <a:r>
              <a:rPr lang="vi-VN" dirty="0"/>
              <a:t> một cách ngầm định</a:t>
            </a:r>
            <a:r>
              <a:rPr lang="en-US" dirty="0"/>
              <a:t>, </a:t>
            </a:r>
            <a:r>
              <a:rPr lang="vi-VN" dirty="0"/>
              <a:t>được sử dụng để lưu trữ thông tin về trạng thái của một kết nối. Các trường của cấu trúc và các hoạt động liên quan thường bắt đầu bằng chuỗi </a:t>
            </a:r>
            <a:r>
              <a:rPr lang="vi-VN" dirty="0" err="1"/>
              <a:t>sk</a:t>
            </a:r>
            <a:r>
              <a:rPr lang="en-US" dirty="0"/>
              <a:t>.</a:t>
            </a:r>
          </a:p>
          <a:p>
            <a:pPr marL="139700" lvl="0" indent="0" algn="l" rtl="0">
              <a:spcBef>
                <a:spcPts val="1600"/>
              </a:spcBef>
              <a:spcAft>
                <a:spcPts val="0"/>
              </a:spcAft>
              <a:buSzPts val="1400"/>
              <a:buNone/>
            </a:pPr>
            <a:r>
              <a:rPr lang="vi-VN" dirty="0"/>
              <a:t>Một số trường được liệt kê bên dưới: </a:t>
            </a:r>
            <a:endParaRPr lang="en-US" dirty="0"/>
          </a:p>
          <a:p>
            <a:pPr>
              <a:spcBef>
                <a:spcPts val="1600"/>
              </a:spcBef>
            </a:pPr>
            <a:r>
              <a:rPr lang="vi-VN" dirty="0"/>
              <a:t> </a:t>
            </a:r>
            <a:r>
              <a:rPr lang="vi-VN" dirty="0" err="1"/>
              <a:t>sk_protocol</a:t>
            </a:r>
            <a:r>
              <a:rPr lang="vi-VN" dirty="0"/>
              <a:t> là loại giao thức được sử dụng bởi </a:t>
            </a:r>
            <a:r>
              <a:rPr lang="vi-VN" dirty="0" err="1"/>
              <a:t>socket</a:t>
            </a:r>
            <a:endParaRPr lang="en-US" dirty="0"/>
          </a:p>
          <a:p>
            <a:pPr>
              <a:spcBef>
                <a:spcPts val="1600"/>
              </a:spcBef>
            </a:pPr>
            <a:r>
              <a:rPr lang="vi-VN" dirty="0"/>
              <a:t> </a:t>
            </a:r>
            <a:r>
              <a:rPr lang="vi-VN" dirty="0" err="1"/>
              <a:t>sk_type</a:t>
            </a:r>
            <a:r>
              <a:rPr lang="vi-VN" dirty="0"/>
              <a:t> là loại </a:t>
            </a:r>
            <a:r>
              <a:rPr lang="vi-VN" dirty="0" err="1"/>
              <a:t>socket</a:t>
            </a:r>
            <a:r>
              <a:rPr lang="vi-VN" dirty="0"/>
              <a:t> (SOCK_STREAM, SOCK_DGRAM, </a:t>
            </a:r>
            <a:r>
              <a:rPr lang="vi-VN" dirty="0" err="1"/>
              <a:t>v.v</a:t>
            </a:r>
            <a:r>
              <a:rPr lang="vi-VN" dirty="0"/>
              <a:t>.) </a:t>
            </a:r>
            <a:endParaRPr lang="en-US" dirty="0"/>
          </a:p>
          <a:p>
            <a:pPr>
              <a:spcBef>
                <a:spcPts val="1600"/>
              </a:spcBef>
            </a:pPr>
            <a:r>
              <a:rPr lang="vi-VN" dirty="0"/>
              <a:t> </a:t>
            </a:r>
            <a:r>
              <a:rPr lang="vi-VN" dirty="0" err="1"/>
              <a:t>sk_socket</a:t>
            </a:r>
            <a:r>
              <a:rPr lang="vi-VN" dirty="0"/>
              <a:t> là </a:t>
            </a:r>
            <a:r>
              <a:rPr lang="vi-VN" dirty="0" err="1"/>
              <a:t>socket</a:t>
            </a:r>
            <a:r>
              <a:rPr lang="vi-VN" dirty="0"/>
              <a:t> BSD chứa nó </a:t>
            </a:r>
            <a:endParaRPr lang="en-US" dirty="0"/>
          </a:p>
          <a:p>
            <a:pPr>
              <a:spcBef>
                <a:spcPts val="1600"/>
              </a:spcBef>
            </a:pPr>
            <a:r>
              <a:rPr lang="vi-VN" dirty="0"/>
              <a:t> </a:t>
            </a:r>
            <a:r>
              <a:rPr lang="vi-VN" dirty="0" err="1"/>
              <a:t>sk_send_head</a:t>
            </a:r>
            <a:r>
              <a:rPr lang="vi-VN" dirty="0"/>
              <a:t> là danh sách các cấu trúc </a:t>
            </a:r>
            <a:r>
              <a:rPr lang="vi-VN" dirty="0" err="1"/>
              <a:t>sk_buff</a:t>
            </a:r>
            <a:r>
              <a:rPr lang="vi-VN" dirty="0"/>
              <a:t> cho việc truyền; các con trỏ hàm ở cuối là các gọi lại cho các tình huống khác nhau.</a:t>
            </a:r>
            <a:endParaRPr lang="en-US" dirty="0"/>
          </a:p>
        </p:txBody>
      </p:sp>
      <p:cxnSp>
        <p:nvCxnSpPr>
          <p:cNvPr id="216" name="Google Shape;216;p44"/>
          <p:cNvCxnSpPr/>
          <p:nvPr/>
        </p:nvCxnSpPr>
        <p:spPr>
          <a:xfrm>
            <a:off x="851388" y="39385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64418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Cấu</a:t>
            </a:r>
            <a:r>
              <a:rPr lang="en-US" dirty="0"/>
              <a:t> </a:t>
            </a:r>
            <a:r>
              <a:rPr lang="en-US" dirty="0" err="1"/>
              <a:t>trúc</a:t>
            </a:r>
            <a:r>
              <a:rPr lang="en-US" dirty="0"/>
              <a:t> struct </a:t>
            </a:r>
            <a:r>
              <a:rPr lang="en-US" dirty="0" err="1"/>
              <a:t>sk_buff</a:t>
            </a:r>
            <a:endParaRPr dirty="0">
              <a:solidFill>
                <a:schemeClr val="accent1"/>
              </a:solidFill>
            </a:endParaRPr>
          </a:p>
        </p:txBody>
      </p:sp>
      <p:sp>
        <p:nvSpPr>
          <p:cNvPr id="215" name="Google Shape;215;p44"/>
          <p:cNvSpPr txBox="1">
            <a:spLocks noGrp="1"/>
          </p:cNvSpPr>
          <p:nvPr>
            <p:ph type="body" idx="1"/>
          </p:nvPr>
        </p:nvSpPr>
        <p:spPr>
          <a:xfrm>
            <a:off x="766559" y="915727"/>
            <a:ext cx="6252807" cy="3646828"/>
          </a:xfrm>
          <a:prstGeom prst="rect">
            <a:avLst/>
          </a:prstGeom>
        </p:spPr>
        <p:txBody>
          <a:bodyPr spcFirstLastPara="1" wrap="square" lIns="91425" tIns="91425" rIns="91425" bIns="91425" anchor="ctr" anchorCtr="0">
            <a:noAutofit/>
          </a:bodyPr>
          <a:lstStyle/>
          <a:p>
            <a:pPr marL="139700" lvl="0" indent="0" algn="l" rtl="0">
              <a:spcBef>
                <a:spcPts val="1200"/>
              </a:spcBef>
              <a:spcAft>
                <a:spcPts val="0"/>
              </a:spcAft>
              <a:buSzPts val="1400"/>
              <a:buNone/>
            </a:pPr>
            <a:r>
              <a:rPr lang="en-US" dirty="0"/>
              <a:t>M</a:t>
            </a:r>
            <a:r>
              <a:rPr lang="vi-VN" dirty="0"/>
              <a:t>ô tả một gói tin mạng. Các trường trong cấu trúc chứa thông tin về cả tiêu đề và nội dung gói tin, các giao thức sử dụng, thiết bị mạng sử dụng và các con trỏ đến các </a:t>
            </a:r>
            <a:r>
              <a:rPr lang="vi-VN" dirty="0" err="1"/>
              <a:t>struct</a:t>
            </a:r>
            <a:r>
              <a:rPr lang="vi-VN" dirty="0"/>
              <a:t> </a:t>
            </a:r>
            <a:r>
              <a:rPr lang="vi-VN" dirty="0" err="1"/>
              <a:t>sk_buff</a:t>
            </a:r>
            <a:r>
              <a:rPr lang="vi-VN" dirty="0"/>
              <a:t> khác</a:t>
            </a:r>
            <a:endParaRPr lang="en-US" dirty="0"/>
          </a:p>
          <a:p>
            <a:pPr>
              <a:spcBef>
                <a:spcPts val="1200"/>
              </a:spcBef>
            </a:pPr>
            <a:r>
              <a:rPr lang="vi-VN" dirty="0" err="1"/>
              <a:t>next</a:t>
            </a:r>
            <a:r>
              <a:rPr lang="vi-VN" dirty="0"/>
              <a:t> và </a:t>
            </a:r>
            <a:r>
              <a:rPr lang="vi-VN" dirty="0" err="1"/>
              <a:t>prev</a:t>
            </a:r>
            <a:r>
              <a:rPr lang="vi-VN" dirty="0"/>
              <a:t> là các con trỏ tới phần tử tiếp theo và phần tử trước đó trong danh sách </a:t>
            </a:r>
            <a:r>
              <a:rPr lang="vi-VN" dirty="0" err="1"/>
              <a:t>buffer</a:t>
            </a:r>
            <a:r>
              <a:rPr lang="vi-VN" dirty="0"/>
              <a:t>; </a:t>
            </a:r>
            <a:endParaRPr lang="en-US" dirty="0"/>
          </a:p>
          <a:p>
            <a:pPr>
              <a:spcBef>
                <a:spcPts val="1200"/>
              </a:spcBef>
            </a:pPr>
            <a:r>
              <a:rPr lang="vi-VN" dirty="0" err="1"/>
              <a:t>dev</a:t>
            </a:r>
            <a:r>
              <a:rPr lang="vi-VN" dirty="0"/>
              <a:t> là thiết bị gửi hoặc nhận </a:t>
            </a:r>
            <a:r>
              <a:rPr lang="vi-VN" dirty="0" err="1"/>
              <a:t>buffer</a:t>
            </a:r>
            <a:r>
              <a:rPr lang="vi-VN" dirty="0"/>
              <a:t>; + </a:t>
            </a:r>
            <a:r>
              <a:rPr lang="vi-VN" dirty="0" err="1"/>
              <a:t>sk</a:t>
            </a:r>
            <a:r>
              <a:rPr lang="vi-VN" dirty="0"/>
              <a:t> là </a:t>
            </a:r>
            <a:r>
              <a:rPr lang="vi-VN" dirty="0" err="1"/>
              <a:t>socket</a:t>
            </a:r>
            <a:r>
              <a:rPr lang="vi-VN" dirty="0"/>
              <a:t> được liên kết với </a:t>
            </a:r>
            <a:r>
              <a:rPr lang="vi-VN" dirty="0" err="1"/>
              <a:t>buffer</a:t>
            </a:r>
            <a:r>
              <a:rPr lang="vi-VN" dirty="0"/>
              <a:t>;</a:t>
            </a:r>
            <a:endParaRPr lang="en-US" dirty="0"/>
          </a:p>
          <a:p>
            <a:pPr>
              <a:spcBef>
                <a:spcPts val="1200"/>
              </a:spcBef>
            </a:pPr>
            <a:r>
              <a:rPr lang="vi-VN" dirty="0" err="1"/>
              <a:t>destructor</a:t>
            </a:r>
            <a:r>
              <a:rPr lang="vi-VN" dirty="0"/>
              <a:t> là </a:t>
            </a:r>
            <a:r>
              <a:rPr lang="vi-VN" dirty="0" err="1"/>
              <a:t>callback</a:t>
            </a:r>
            <a:r>
              <a:rPr lang="vi-VN" dirty="0"/>
              <a:t> được sử dụng để giải phóng bộ nhớ của </a:t>
            </a:r>
            <a:r>
              <a:rPr lang="vi-VN" dirty="0" err="1"/>
              <a:t>buffer</a:t>
            </a:r>
            <a:r>
              <a:rPr lang="vi-VN" dirty="0"/>
              <a:t>; </a:t>
            </a:r>
            <a:endParaRPr lang="en-US" dirty="0"/>
          </a:p>
          <a:p>
            <a:pPr>
              <a:spcBef>
                <a:spcPts val="1200"/>
              </a:spcBef>
            </a:pPr>
            <a:r>
              <a:rPr lang="vi-VN" dirty="0" err="1"/>
              <a:t>transport_header</a:t>
            </a:r>
            <a:r>
              <a:rPr lang="vi-VN" dirty="0"/>
              <a:t>, </a:t>
            </a:r>
            <a:r>
              <a:rPr lang="vi-VN" dirty="0" err="1"/>
              <a:t>network_header</a:t>
            </a:r>
            <a:r>
              <a:rPr lang="vi-VN" dirty="0"/>
              <a:t> và </a:t>
            </a:r>
            <a:r>
              <a:rPr lang="vi-VN" dirty="0" err="1"/>
              <a:t>mac_header</a:t>
            </a:r>
            <a:r>
              <a:rPr lang="vi-VN" dirty="0"/>
              <a:t> là </a:t>
            </a:r>
            <a:r>
              <a:rPr lang="vi-VN" dirty="0" err="1"/>
              <a:t>offset</a:t>
            </a:r>
            <a:r>
              <a:rPr lang="vi-VN" dirty="0"/>
              <a:t> giữa đầu gói tin và đầu của các </a:t>
            </a:r>
            <a:r>
              <a:rPr lang="vi-VN" dirty="0" err="1"/>
              <a:t>header</a:t>
            </a:r>
            <a:r>
              <a:rPr lang="vi-VN" dirty="0"/>
              <a:t> khác nhau trong gói tin. Chúng được duy trì bên trong các lớp xử lý khác nhau mà gói tin đi qua.</a:t>
            </a:r>
            <a:endParaRPr lang="en-US" dirty="0"/>
          </a:p>
        </p:txBody>
      </p:sp>
      <p:cxnSp>
        <p:nvCxnSpPr>
          <p:cNvPr id="216" name="Google Shape;216;p44"/>
          <p:cNvCxnSpPr>
            <a:cxnSpLocks/>
          </p:cNvCxnSpPr>
          <p:nvPr/>
        </p:nvCxnSpPr>
        <p:spPr>
          <a:xfrm>
            <a:off x="851388" y="393852"/>
            <a:ext cx="31560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1660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Chuyển</a:t>
            </a:r>
            <a:r>
              <a:rPr lang="en-US" dirty="0"/>
              <a:t> </a:t>
            </a:r>
            <a:r>
              <a:rPr lang="en-US" dirty="0" err="1"/>
              <a:t>đổi</a:t>
            </a:r>
            <a:endParaRPr dirty="0">
              <a:solidFill>
                <a:schemeClr val="accent1"/>
              </a:solidFill>
            </a:endParaRPr>
          </a:p>
        </p:txBody>
      </p:sp>
      <p:sp>
        <p:nvSpPr>
          <p:cNvPr id="215" name="Google Shape;215;p44"/>
          <p:cNvSpPr txBox="1">
            <a:spLocks noGrp="1"/>
          </p:cNvSpPr>
          <p:nvPr>
            <p:ph type="body" idx="1"/>
          </p:nvPr>
        </p:nvSpPr>
        <p:spPr>
          <a:xfrm>
            <a:off x="766559" y="915726"/>
            <a:ext cx="6320041" cy="4288285"/>
          </a:xfrm>
          <a:prstGeom prst="rect">
            <a:avLst/>
          </a:prstGeom>
        </p:spPr>
        <p:txBody>
          <a:bodyPr spcFirstLastPara="1" wrap="square" lIns="91425" tIns="91425" rIns="91425" bIns="91425" anchor="t" anchorCtr="0">
            <a:noAutofit/>
          </a:bodyPr>
          <a:lstStyle/>
          <a:p>
            <a:pPr marL="139700" lvl="0" indent="0" algn="l" rtl="0">
              <a:spcBef>
                <a:spcPts val="1200"/>
              </a:spcBef>
              <a:spcAft>
                <a:spcPts val="0"/>
              </a:spcAft>
              <a:buSzPts val="1400"/>
              <a:buNone/>
            </a:pPr>
            <a:r>
              <a:rPr lang="en-US" dirty="0"/>
              <a:t>Trong </a:t>
            </a:r>
            <a:r>
              <a:rPr lang="en-US" dirty="0" err="1"/>
              <a:t>các</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nhau</a:t>
            </a:r>
            <a:r>
              <a:rPr lang="en-US" dirty="0"/>
              <a:t>, </a:t>
            </a:r>
            <a:r>
              <a:rPr lang="en-US" dirty="0" err="1"/>
              <a:t>có</a:t>
            </a:r>
            <a:r>
              <a:rPr lang="en-US" dirty="0"/>
              <a:t> </a:t>
            </a:r>
            <a:r>
              <a:rPr lang="en-US" dirty="0" err="1"/>
              <a:t>nhiều</a:t>
            </a:r>
            <a:r>
              <a:rPr lang="en-US" dirty="0"/>
              <a:t> </a:t>
            </a:r>
            <a:r>
              <a:rPr lang="en-US" dirty="0" err="1"/>
              <a:t>cách</a:t>
            </a:r>
            <a:r>
              <a:rPr lang="en-US" dirty="0"/>
              <a:t> </a:t>
            </a:r>
            <a:r>
              <a:rPr lang="en-US" dirty="0" err="1"/>
              <a:t>sắp</a:t>
            </a:r>
            <a:r>
              <a:rPr lang="en-US" dirty="0"/>
              <a:t> </a:t>
            </a:r>
            <a:r>
              <a:rPr lang="en-US" dirty="0" err="1"/>
              <a:t>xếp</a:t>
            </a:r>
            <a:r>
              <a:rPr lang="en-US" dirty="0"/>
              <a:t> byte </a:t>
            </a:r>
            <a:r>
              <a:rPr lang="en-US" dirty="0" err="1"/>
              <a:t>trong</a:t>
            </a:r>
            <a:r>
              <a:rPr lang="en-US" dirty="0"/>
              <a:t> </a:t>
            </a:r>
            <a:r>
              <a:rPr lang="en-US" dirty="0" err="1"/>
              <a:t>một</a:t>
            </a:r>
            <a:r>
              <a:rPr lang="en-US" dirty="0"/>
              <a:t> </a:t>
            </a:r>
            <a:r>
              <a:rPr lang="en-US" dirty="0" err="1"/>
              <a:t>từ</a:t>
            </a:r>
            <a:r>
              <a:rPr lang="en-US" dirty="0"/>
              <a:t> (Endianness), bao </a:t>
            </a:r>
            <a:r>
              <a:rPr lang="en-US" dirty="0" err="1"/>
              <a:t>gồm</a:t>
            </a:r>
            <a:r>
              <a:rPr lang="en-US" dirty="0"/>
              <a:t>: Big Endian (byte </a:t>
            </a:r>
            <a:r>
              <a:rPr lang="en-US" dirty="0" err="1"/>
              <a:t>có</a:t>
            </a:r>
            <a:r>
              <a:rPr lang="en-US" dirty="0"/>
              <a:t> </a:t>
            </a:r>
            <a:r>
              <a:rPr lang="en-US" dirty="0" err="1"/>
              <a:t>trọng</a:t>
            </a:r>
            <a:r>
              <a:rPr lang="en-US" dirty="0"/>
              <a:t> </a:t>
            </a:r>
            <a:r>
              <a:rPr lang="en-US" dirty="0" err="1"/>
              <a:t>số</a:t>
            </a:r>
            <a:r>
              <a:rPr lang="en-US" dirty="0"/>
              <a:t> </a:t>
            </a:r>
            <a:r>
              <a:rPr lang="en-US" dirty="0" err="1"/>
              <a:t>lớn</a:t>
            </a:r>
            <a:r>
              <a:rPr lang="en-US" dirty="0"/>
              <a:t> </a:t>
            </a:r>
            <a:r>
              <a:rPr lang="en-US" dirty="0" err="1"/>
              <a:t>nhất</a:t>
            </a:r>
            <a:r>
              <a:rPr lang="en-US" dirty="0"/>
              <a:t> </a:t>
            </a:r>
            <a:r>
              <a:rPr lang="en-US" dirty="0" err="1"/>
              <a:t>đầu</a:t>
            </a:r>
            <a:r>
              <a:rPr lang="en-US" dirty="0"/>
              <a:t> </a:t>
            </a:r>
            <a:r>
              <a:rPr lang="en-US" dirty="0" err="1"/>
              <a:t>tiên</a:t>
            </a:r>
            <a:r>
              <a:rPr lang="en-US" dirty="0"/>
              <a:t>) </a:t>
            </a:r>
            <a:r>
              <a:rPr lang="en-US" dirty="0" err="1"/>
              <a:t>và</a:t>
            </a:r>
            <a:r>
              <a:rPr lang="en-US" dirty="0"/>
              <a:t> Little Endian (byte </a:t>
            </a:r>
            <a:r>
              <a:rPr lang="en-US" dirty="0" err="1"/>
              <a:t>có</a:t>
            </a:r>
            <a:r>
              <a:rPr lang="en-US" dirty="0"/>
              <a:t> </a:t>
            </a:r>
            <a:r>
              <a:rPr lang="en-US" dirty="0" err="1"/>
              <a:t>trọng</a:t>
            </a:r>
            <a:r>
              <a:rPr lang="en-US" dirty="0"/>
              <a:t> </a:t>
            </a:r>
            <a:r>
              <a:rPr lang="en-US" dirty="0" err="1"/>
              <a:t>số</a:t>
            </a:r>
            <a:r>
              <a:rPr lang="en-US" dirty="0"/>
              <a:t> </a:t>
            </a:r>
            <a:r>
              <a:rPr lang="en-US" dirty="0" err="1"/>
              <a:t>nhỏ</a:t>
            </a:r>
            <a:r>
              <a:rPr lang="en-US" dirty="0"/>
              <a:t> </a:t>
            </a:r>
            <a:r>
              <a:rPr lang="en-US" dirty="0" err="1"/>
              <a:t>nhất</a:t>
            </a:r>
            <a:r>
              <a:rPr lang="en-US" dirty="0"/>
              <a:t> </a:t>
            </a:r>
            <a:r>
              <a:rPr lang="en-US" dirty="0" err="1"/>
              <a:t>đầu</a:t>
            </a:r>
            <a:r>
              <a:rPr lang="en-US" dirty="0"/>
              <a:t> </a:t>
            </a:r>
            <a:r>
              <a:rPr lang="en-US" dirty="0" err="1"/>
              <a:t>tiên</a:t>
            </a:r>
            <a:r>
              <a:rPr lang="en-US" dirty="0"/>
              <a:t>).</a:t>
            </a:r>
          </a:p>
          <a:p>
            <a:pPr marL="139700" lvl="0" indent="0" algn="l" rtl="0">
              <a:spcBef>
                <a:spcPts val="1200"/>
              </a:spcBef>
              <a:spcAft>
                <a:spcPts val="0"/>
              </a:spcAft>
              <a:buSzPts val="1400"/>
              <a:buNone/>
            </a:pPr>
            <a:r>
              <a:rPr lang="vi-VN" dirty="0"/>
              <a:t>Vì mạng lưới kết nối các hệ thống có nền tảng khác nhau, </a:t>
            </a:r>
            <a:r>
              <a:rPr lang="vi-VN" dirty="0" err="1"/>
              <a:t>Internet</a:t>
            </a:r>
            <a:r>
              <a:rPr lang="vi-VN" dirty="0"/>
              <a:t> đã áp đặt một chuỗi tiêu chuẩn cho việc lưu trữ dữ liệu số học, được gọi là </a:t>
            </a:r>
            <a:r>
              <a:rPr lang="vi-VN" dirty="0" err="1"/>
              <a:t>network</a:t>
            </a:r>
            <a:r>
              <a:rPr lang="vi-VN" dirty="0"/>
              <a:t> </a:t>
            </a:r>
            <a:r>
              <a:rPr lang="vi-VN" dirty="0" err="1"/>
              <a:t>byte-order</a:t>
            </a:r>
            <a:r>
              <a:rPr lang="en-US" dirty="0"/>
              <a:t>.</a:t>
            </a:r>
          </a:p>
          <a:p>
            <a:pPr marL="139700" lvl="0" indent="0" algn="l" rtl="0">
              <a:spcBef>
                <a:spcPts val="1200"/>
              </a:spcBef>
              <a:spcAft>
                <a:spcPts val="0"/>
              </a:spcAft>
              <a:buSzPts val="1400"/>
              <a:buNone/>
            </a:pPr>
            <a:r>
              <a:rPr lang="en-US" dirty="0" err="1"/>
              <a:t>Để</a:t>
            </a:r>
            <a:r>
              <a:rPr lang="en-US" dirty="0"/>
              <a:t> </a:t>
            </a:r>
            <a:r>
              <a:rPr lang="en-US" dirty="0" err="1"/>
              <a:t>chuyển</a:t>
            </a:r>
            <a:r>
              <a:rPr lang="en-US" dirty="0"/>
              <a:t> </a:t>
            </a:r>
            <a:r>
              <a:rPr lang="en-US" dirty="0" err="1"/>
              <a:t>đổi</a:t>
            </a:r>
            <a:r>
              <a:rPr lang="en-US" dirty="0"/>
              <a:t>, </a:t>
            </a:r>
            <a:r>
              <a:rPr lang="en-US" dirty="0" err="1"/>
              <a:t>chúng</a:t>
            </a:r>
            <a:r>
              <a:rPr lang="en-US" dirty="0"/>
              <a:t> ta </a:t>
            </a:r>
            <a:r>
              <a:rPr lang="en-US" dirty="0" err="1"/>
              <a:t>sử</a:t>
            </a:r>
            <a:r>
              <a:rPr lang="en-US" dirty="0"/>
              <a:t> </a:t>
            </a:r>
            <a:r>
              <a:rPr lang="en-US" dirty="0" err="1"/>
              <a:t>dụng</a:t>
            </a:r>
            <a:r>
              <a:rPr lang="en-US" dirty="0"/>
              <a:t> </a:t>
            </a:r>
            <a:r>
              <a:rPr lang="en-US" dirty="0" err="1"/>
              <a:t>các</a:t>
            </a:r>
            <a:r>
              <a:rPr lang="en-US" dirty="0"/>
              <a:t> macro </a:t>
            </a:r>
            <a:r>
              <a:rPr lang="en-US" dirty="0" err="1"/>
              <a:t>sau</a:t>
            </a:r>
            <a:r>
              <a:rPr lang="en-US" dirty="0"/>
              <a:t>: </a:t>
            </a:r>
          </a:p>
          <a:p>
            <a:pPr>
              <a:spcBef>
                <a:spcPts val="1200"/>
              </a:spcBef>
            </a:pPr>
            <a:r>
              <a:rPr lang="en-US" dirty="0"/>
              <a:t>u16 </a:t>
            </a:r>
            <a:r>
              <a:rPr lang="en-US" dirty="0" err="1"/>
              <a:t>htons</a:t>
            </a:r>
            <a:r>
              <a:rPr lang="en-US" dirty="0"/>
              <a:t>(u16 x) </a:t>
            </a:r>
          </a:p>
          <a:p>
            <a:pPr>
              <a:spcBef>
                <a:spcPts val="1200"/>
              </a:spcBef>
            </a:pPr>
            <a:r>
              <a:rPr lang="en-US" dirty="0"/>
              <a:t>u32 </a:t>
            </a:r>
            <a:r>
              <a:rPr lang="en-US" dirty="0" err="1"/>
              <a:t>htonl</a:t>
            </a:r>
            <a:r>
              <a:rPr lang="en-US" dirty="0"/>
              <a:t>(u32 x)</a:t>
            </a:r>
          </a:p>
          <a:p>
            <a:pPr>
              <a:spcBef>
                <a:spcPts val="1200"/>
              </a:spcBef>
            </a:pPr>
            <a:r>
              <a:rPr lang="en-US" dirty="0"/>
              <a:t>u16 </a:t>
            </a:r>
            <a:r>
              <a:rPr lang="en-US" dirty="0" err="1"/>
              <a:t>ntohs</a:t>
            </a:r>
            <a:r>
              <a:rPr lang="en-US" dirty="0"/>
              <a:t>(u16 x)</a:t>
            </a:r>
          </a:p>
          <a:p>
            <a:pPr>
              <a:spcBef>
                <a:spcPts val="1200"/>
              </a:spcBef>
            </a:pPr>
            <a:r>
              <a:rPr lang="en-US" dirty="0"/>
              <a:t>u32 </a:t>
            </a:r>
            <a:r>
              <a:rPr lang="en-US" dirty="0" err="1"/>
              <a:t>ntohl</a:t>
            </a:r>
            <a:r>
              <a:rPr lang="en-US" dirty="0"/>
              <a:t>(u32 x)</a:t>
            </a:r>
          </a:p>
        </p:txBody>
      </p:sp>
      <p:cxnSp>
        <p:nvCxnSpPr>
          <p:cNvPr id="216" name="Google Shape;216;p44"/>
          <p:cNvCxnSpPr>
            <a:cxnSpLocks/>
          </p:cNvCxnSpPr>
          <p:nvPr/>
        </p:nvCxnSpPr>
        <p:spPr>
          <a:xfrm>
            <a:off x="851388" y="393852"/>
            <a:ext cx="31560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1289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accent1"/>
                </a:solidFill>
              </a:rPr>
              <a:t>Netfilter</a:t>
            </a:r>
            <a:endParaRPr dirty="0">
              <a:solidFill>
                <a:schemeClr val="accent1"/>
              </a:solidFill>
            </a:endParaRPr>
          </a:p>
        </p:txBody>
      </p:sp>
      <p:sp>
        <p:nvSpPr>
          <p:cNvPr id="215" name="Google Shape;215;p44"/>
          <p:cNvSpPr txBox="1">
            <a:spLocks noGrp="1"/>
          </p:cNvSpPr>
          <p:nvPr>
            <p:ph type="body" idx="1"/>
          </p:nvPr>
        </p:nvSpPr>
        <p:spPr>
          <a:xfrm>
            <a:off x="766559" y="915727"/>
            <a:ext cx="6252807" cy="3646828"/>
          </a:xfrm>
          <a:prstGeom prst="rect">
            <a:avLst/>
          </a:prstGeom>
        </p:spPr>
        <p:txBody>
          <a:bodyPr spcFirstLastPara="1" wrap="square" lIns="91425" tIns="91425" rIns="91425" bIns="91425" anchor="t" anchorCtr="0">
            <a:noAutofit/>
          </a:bodyPr>
          <a:lstStyle/>
          <a:p>
            <a:pPr marL="139700" lvl="0" indent="0" algn="l" rtl="0">
              <a:spcBef>
                <a:spcPts val="1200"/>
              </a:spcBef>
              <a:spcAft>
                <a:spcPts val="0"/>
              </a:spcAft>
              <a:buSzPts val="1400"/>
              <a:buNone/>
            </a:pPr>
            <a:r>
              <a:rPr lang="vi-VN" dirty="0" err="1"/>
              <a:t>Netfilter</a:t>
            </a:r>
            <a:r>
              <a:rPr lang="vi-VN" dirty="0"/>
              <a:t> là tên gọi của giao diện </a:t>
            </a:r>
            <a:r>
              <a:rPr lang="vi-VN" dirty="0" err="1"/>
              <a:t>kernel</a:t>
            </a:r>
            <a:r>
              <a:rPr lang="vi-VN" dirty="0"/>
              <a:t> để bắt các gói tin mạng để sửa đổi/ phân tích chúng (để lọc, NAT, </a:t>
            </a:r>
            <a:r>
              <a:rPr lang="vi-VN" dirty="0" err="1"/>
              <a:t>vv</a:t>
            </a:r>
            <a:r>
              <a:rPr lang="vi-VN" dirty="0"/>
              <a:t>.). Giao diện </a:t>
            </a:r>
            <a:r>
              <a:rPr lang="vi-VN" dirty="0" err="1"/>
              <a:t>netfilter</a:t>
            </a:r>
            <a:r>
              <a:rPr lang="vi-VN" dirty="0"/>
              <a:t> được sử dụng trong </a:t>
            </a:r>
            <a:r>
              <a:rPr lang="vi-VN" dirty="0" err="1"/>
              <a:t>user</a:t>
            </a:r>
            <a:r>
              <a:rPr lang="vi-VN" dirty="0"/>
              <a:t> </a:t>
            </a:r>
            <a:r>
              <a:rPr lang="vi-VN" dirty="0" err="1"/>
              <a:t>space</a:t>
            </a:r>
            <a:r>
              <a:rPr lang="vi-VN" dirty="0"/>
              <a:t> bởi </a:t>
            </a:r>
            <a:r>
              <a:rPr lang="vi-VN" dirty="0" err="1"/>
              <a:t>iptables</a:t>
            </a:r>
            <a:r>
              <a:rPr lang="vi-VN" dirty="0"/>
              <a:t>.</a:t>
            </a:r>
            <a:endParaRPr lang="en-US" dirty="0"/>
          </a:p>
          <a:p>
            <a:pPr marL="139700" lvl="0" indent="0" algn="l" rtl="0">
              <a:spcBef>
                <a:spcPts val="1200"/>
              </a:spcBef>
              <a:spcAft>
                <a:spcPts val="0"/>
              </a:spcAft>
              <a:buSzPts val="1400"/>
              <a:buNone/>
            </a:pPr>
            <a:r>
              <a:rPr lang="vi-VN" dirty="0"/>
              <a:t>Trong </a:t>
            </a:r>
            <a:r>
              <a:rPr lang="vi-VN" dirty="0" err="1"/>
              <a:t>kernel</a:t>
            </a:r>
            <a:r>
              <a:rPr lang="vi-VN" dirty="0"/>
              <a:t> </a:t>
            </a:r>
            <a:r>
              <a:rPr lang="vi-VN" dirty="0" err="1"/>
              <a:t>Linux</a:t>
            </a:r>
            <a:r>
              <a:rPr lang="vi-VN" dirty="0"/>
              <a:t>, bắt gói tin bằng </a:t>
            </a:r>
            <a:r>
              <a:rPr lang="vi-VN" dirty="0" err="1"/>
              <a:t>netfilter</a:t>
            </a:r>
            <a:r>
              <a:rPr lang="vi-VN" dirty="0"/>
              <a:t> được thực hiện bằng cách gắn các </a:t>
            </a:r>
            <a:r>
              <a:rPr lang="vi-VN" dirty="0" err="1"/>
              <a:t>hooks</a:t>
            </a:r>
            <a:r>
              <a:rPr lang="vi-VN" dirty="0"/>
              <a:t> (kẹp). Các </a:t>
            </a:r>
            <a:r>
              <a:rPr lang="vi-VN" dirty="0" err="1"/>
              <a:t>hooks</a:t>
            </a:r>
            <a:r>
              <a:rPr lang="vi-VN" dirty="0"/>
              <a:t> có thể được chỉ định ở các vị trí khác nhau trong quá trình theo đuổi của gói tin mạng trong </a:t>
            </a:r>
            <a:r>
              <a:rPr lang="vi-VN" dirty="0" err="1"/>
              <a:t>kernel</a:t>
            </a:r>
            <a:r>
              <a:rPr lang="vi-VN" dirty="0"/>
              <a:t>, tùy theo yêu cầu.</a:t>
            </a:r>
            <a:endParaRPr lang="en-US" dirty="0"/>
          </a:p>
        </p:txBody>
      </p:sp>
      <p:cxnSp>
        <p:nvCxnSpPr>
          <p:cNvPr id="216" name="Google Shape;216;p44"/>
          <p:cNvCxnSpPr>
            <a:cxnSpLocks/>
          </p:cNvCxnSpPr>
          <p:nvPr/>
        </p:nvCxnSpPr>
        <p:spPr>
          <a:xfrm>
            <a:off x="851388" y="393852"/>
            <a:ext cx="31560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7303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Netcat</a:t>
            </a:r>
            <a:endParaRPr dirty="0">
              <a:solidFill>
                <a:schemeClr val="accent1"/>
              </a:solidFill>
            </a:endParaRPr>
          </a:p>
        </p:txBody>
      </p:sp>
      <p:sp>
        <p:nvSpPr>
          <p:cNvPr id="215" name="Google Shape;215;p44"/>
          <p:cNvSpPr txBox="1">
            <a:spLocks noGrp="1"/>
          </p:cNvSpPr>
          <p:nvPr>
            <p:ph type="body" idx="1"/>
          </p:nvPr>
        </p:nvSpPr>
        <p:spPr>
          <a:xfrm>
            <a:off x="766559" y="915727"/>
            <a:ext cx="6252807" cy="3646828"/>
          </a:xfrm>
          <a:prstGeom prst="rect">
            <a:avLst/>
          </a:prstGeom>
        </p:spPr>
        <p:txBody>
          <a:bodyPr spcFirstLastPara="1" wrap="square" lIns="91425" tIns="91425" rIns="91425" bIns="91425" anchor="ctr" anchorCtr="0">
            <a:noAutofit/>
          </a:bodyPr>
          <a:lstStyle/>
          <a:p>
            <a:pPr marL="139700" lvl="0" indent="0" algn="l" rtl="0">
              <a:spcBef>
                <a:spcPts val="1200"/>
              </a:spcBef>
              <a:spcAft>
                <a:spcPts val="0"/>
              </a:spcAft>
              <a:buSzPts val="1400"/>
              <a:buNone/>
            </a:pPr>
            <a:r>
              <a:rPr lang="vi-VN" dirty="0"/>
              <a:t>Khi phát triển ứng dụng bao gồm mã lập trình mạng, một trong những công cụ được sử dụng nhiều nhất là </a:t>
            </a:r>
            <a:r>
              <a:rPr lang="vi-VN" dirty="0" err="1"/>
              <a:t>netcat</a:t>
            </a:r>
            <a:r>
              <a:rPr lang="vi-VN" dirty="0"/>
              <a:t>. Còn được gọi là "</a:t>
            </a:r>
            <a:r>
              <a:rPr lang="vi-VN" dirty="0" err="1"/>
              <a:t>Swiss-army</a:t>
            </a:r>
            <a:r>
              <a:rPr lang="vi-VN" dirty="0"/>
              <a:t> </a:t>
            </a:r>
            <a:r>
              <a:rPr lang="vi-VN" dirty="0" err="1"/>
              <a:t>knife</a:t>
            </a:r>
            <a:r>
              <a:rPr lang="vi-VN" dirty="0"/>
              <a:t> </a:t>
            </a:r>
            <a:r>
              <a:rPr lang="vi-VN" dirty="0" err="1"/>
              <a:t>for</a:t>
            </a:r>
            <a:r>
              <a:rPr lang="vi-VN" dirty="0"/>
              <a:t> TCP/IP". </a:t>
            </a:r>
            <a:endParaRPr lang="en-US" dirty="0"/>
          </a:p>
          <a:p>
            <a:pPr marL="139700" lvl="0" indent="0" algn="l" rtl="0">
              <a:spcBef>
                <a:spcPts val="1200"/>
              </a:spcBef>
              <a:spcAft>
                <a:spcPts val="0"/>
              </a:spcAft>
              <a:buSzPts val="1400"/>
              <a:buNone/>
            </a:pPr>
            <a:r>
              <a:rPr lang="vi-VN" dirty="0"/>
              <a:t>Nó cho phép:</a:t>
            </a:r>
            <a:endParaRPr lang="en-US" dirty="0"/>
          </a:p>
          <a:p>
            <a:pPr>
              <a:spcBef>
                <a:spcPts val="1200"/>
              </a:spcBef>
            </a:pPr>
            <a:r>
              <a:rPr lang="vi-VN" dirty="0"/>
              <a:t>Khởi tạo kết nối TCP; </a:t>
            </a:r>
            <a:endParaRPr lang="en-US" dirty="0"/>
          </a:p>
          <a:p>
            <a:pPr>
              <a:spcBef>
                <a:spcPts val="1200"/>
              </a:spcBef>
            </a:pPr>
            <a:r>
              <a:rPr lang="vi-VN" dirty="0"/>
              <a:t>Chờ đợi kết nối TCP; </a:t>
            </a:r>
            <a:endParaRPr lang="en-US" dirty="0"/>
          </a:p>
          <a:p>
            <a:pPr>
              <a:spcBef>
                <a:spcPts val="1200"/>
              </a:spcBef>
            </a:pPr>
            <a:r>
              <a:rPr lang="vi-VN" dirty="0"/>
              <a:t>Gửi và nhận các gói UDP;</a:t>
            </a:r>
            <a:endParaRPr lang="en-US" dirty="0"/>
          </a:p>
          <a:p>
            <a:pPr>
              <a:spcBef>
                <a:spcPts val="1200"/>
              </a:spcBef>
            </a:pPr>
            <a:r>
              <a:rPr lang="vi-VN" dirty="0"/>
              <a:t>Hiển thị </a:t>
            </a:r>
            <a:r>
              <a:rPr lang="vi-VN" dirty="0" err="1"/>
              <a:t>traffic</a:t>
            </a:r>
            <a:r>
              <a:rPr lang="vi-VN" dirty="0"/>
              <a:t> dưới dạng </a:t>
            </a:r>
            <a:r>
              <a:rPr lang="vi-VN" dirty="0" err="1"/>
              <a:t>hexdump</a:t>
            </a:r>
            <a:r>
              <a:rPr lang="vi-VN" dirty="0"/>
              <a:t>; </a:t>
            </a:r>
            <a:endParaRPr lang="en-US" dirty="0"/>
          </a:p>
          <a:p>
            <a:pPr>
              <a:spcBef>
                <a:spcPts val="1200"/>
              </a:spcBef>
            </a:pPr>
            <a:r>
              <a:rPr lang="vi-VN" dirty="0"/>
              <a:t>Chạy một chương trình sau khi thiết lập kết nối </a:t>
            </a:r>
            <a:endParaRPr lang="en-US" dirty="0"/>
          </a:p>
          <a:p>
            <a:pPr>
              <a:spcBef>
                <a:spcPts val="1200"/>
              </a:spcBef>
            </a:pPr>
            <a:r>
              <a:rPr lang="vi-VN" dirty="0"/>
              <a:t>Đặt các tùy chọn đặc biệt trong các gói đã gửi.</a:t>
            </a:r>
            <a:endParaRPr lang="en-US" dirty="0"/>
          </a:p>
        </p:txBody>
      </p:sp>
      <p:cxnSp>
        <p:nvCxnSpPr>
          <p:cNvPr id="216" name="Google Shape;216;p44"/>
          <p:cNvCxnSpPr>
            <a:cxnSpLocks/>
          </p:cNvCxnSpPr>
          <p:nvPr/>
        </p:nvCxnSpPr>
        <p:spPr>
          <a:xfrm>
            <a:off x="851388" y="393852"/>
            <a:ext cx="31560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08790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492013" cy="9236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BÀI TẬP</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5684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559" y="445027"/>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1"/>
              </a:solidFill>
            </a:endParaRPr>
          </a:p>
        </p:txBody>
      </p:sp>
      <p:sp>
        <p:nvSpPr>
          <p:cNvPr id="215" name="Google Shape;215;p44"/>
          <p:cNvSpPr txBox="1">
            <a:spLocks noGrp="1"/>
          </p:cNvSpPr>
          <p:nvPr>
            <p:ph type="body" idx="1"/>
          </p:nvPr>
        </p:nvSpPr>
        <p:spPr>
          <a:xfrm>
            <a:off x="766559" y="1265351"/>
            <a:ext cx="6252807" cy="3646828"/>
          </a:xfrm>
          <a:prstGeom prst="rect">
            <a:avLst/>
          </a:prstGeom>
        </p:spPr>
        <p:txBody>
          <a:bodyPr spcFirstLastPara="1" wrap="square" lIns="91425" tIns="91425" rIns="91425" bIns="91425" anchor="t" anchorCtr="0">
            <a:noAutofit/>
          </a:bodyPr>
          <a:lstStyle/>
          <a:p>
            <a:pPr marL="139700" lvl="0" indent="0" algn="l" rtl="0">
              <a:spcBef>
                <a:spcPts val="1200"/>
              </a:spcBef>
              <a:spcAft>
                <a:spcPts val="0"/>
              </a:spcAft>
              <a:buSzPts val="1400"/>
              <a:buNone/>
            </a:pPr>
            <a:r>
              <a:rPr lang="en-US" dirty="0" err="1"/>
              <a:t>Gồm</a:t>
            </a:r>
            <a:r>
              <a:rPr lang="en-US" dirty="0"/>
              <a:t> </a:t>
            </a:r>
            <a:r>
              <a:rPr lang="en-US" dirty="0" err="1"/>
              <a:t>các</a:t>
            </a:r>
            <a:r>
              <a:rPr lang="en-US" dirty="0"/>
              <a:t> </a:t>
            </a:r>
            <a:r>
              <a:rPr lang="en-US" dirty="0" err="1"/>
              <a:t>bài</a:t>
            </a:r>
            <a:r>
              <a:rPr lang="en-US" dirty="0"/>
              <a:t> </a:t>
            </a:r>
            <a:r>
              <a:rPr lang="en-US" dirty="0" err="1"/>
              <a:t>tập</a:t>
            </a:r>
            <a:r>
              <a:rPr lang="en-US" dirty="0"/>
              <a:t> </a:t>
            </a:r>
            <a:r>
              <a:rPr lang="en-US" dirty="0" err="1"/>
              <a:t>sau</a:t>
            </a:r>
            <a:r>
              <a:rPr lang="en-US" dirty="0"/>
              <a:t>: </a:t>
            </a:r>
          </a:p>
          <a:p>
            <a:pPr marL="482600" lvl="0" indent="-342900" algn="l" rtl="0">
              <a:spcBef>
                <a:spcPts val="1200"/>
              </a:spcBef>
              <a:spcAft>
                <a:spcPts val="0"/>
              </a:spcAft>
              <a:buSzPts val="1400"/>
              <a:buFont typeface="+mj-lt"/>
              <a:buAutoNum type="arabicPeriod"/>
            </a:pPr>
            <a:r>
              <a:rPr lang="en-US" dirty="0" err="1"/>
              <a:t>Hiển</a:t>
            </a:r>
            <a:r>
              <a:rPr lang="en-US" dirty="0"/>
              <a:t> </a:t>
            </a:r>
            <a:r>
              <a:rPr lang="en-US" dirty="0" err="1"/>
              <a:t>thị</a:t>
            </a:r>
            <a:r>
              <a:rPr lang="en-US" dirty="0"/>
              <a:t> </a:t>
            </a:r>
            <a:r>
              <a:rPr lang="en-US" dirty="0" err="1"/>
              <a:t>các</a:t>
            </a:r>
            <a:r>
              <a:rPr lang="en-US" dirty="0"/>
              <a:t> </a:t>
            </a:r>
            <a:r>
              <a:rPr lang="en-US" dirty="0" err="1"/>
              <a:t>gói</a:t>
            </a:r>
            <a:r>
              <a:rPr lang="en-US" dirty="0"/>
              <a:t> tin </a:t>
            </a:r>
            <a:r>
              <a:rPr lang="en-US" dirty="0" err="1"/>
              <a:t>trong</a:t>
            </a:r>
            <a:r>
              <a:rPr lang="en-US" dirty="0"/>
              <a:t> </a:t>
            </a:r>
            <a:r>
              <a:rPr lang="en-US" dirty="0" err="1"/>
              <a:t>không</a:t>
            </a:r>
            <a:r>
              <a:rPr lang="en-US" dirty="0"/>
              <a:t> </a:t>
            </a:r>
            <a:r>
              <a:rPr lang="en-US" dirty="0" err="1"/>
              <a:t>gian</a:t>
            </a:r>
            <a:r>
              <a:rPr lang="en-US" dirty="0"/>
              <a:t> kernel</a:t>
            </a:r>
          </a:p>
          <a:p>
            <a:pPr marL="482600" lvl="0" indent="-342900" algn="l" rtl="0">
              <a:spcBef>
                <a:spcPts val="1200"/>
              </a:spcBef>
              <a:spcAft>
                <a:spcPts val="0"/>
              </a:spcAft>
              <a:buSzPts val="1400"/>
              <a:buFont typeface="+mj-lt"/>
              <a:buAutoNum type="arabicPeriod"/>
            </a:pPr>
            <a:r>
              <a:rPr lang="en-US" dirty="0" err="1"/>
              <a:t>Lọc</a:t>
            </a:r>
            <a:r>
              <a:rPr lang="en-US" dirty="0"/>
              <a:t> </a:t>
            </a:r>
            <a:r>
              <a:rPr lang="en-US" dirty="0" err="1"/>
              <a:t>theo</a:t>
            </a:r>
            <a:r>
              <a:rPr lang="en-US" dirty="0"/>
              <a:t> </a:t>
            </a:r>
            <a:r>
              <a:rPr lang="en-US" dirty="0" err="1"/>
              <a:t>địa</a:t>
            </a:r>
            <a:r>
              <a:rPr lang="en-US" dirty="0"/>
              <a:t> </a:t>
            </a:r>
            <a:r>
              <a:rPr lang="en-US" dirty="0" err="1"/>
              <a:t>chỉ</a:t>
            </a:r>
            <a:r>
              <a:rPr lang="en-US" dirty="0"/>
              <a:t> </a:t>
            </a:r>
            <a:r>
              <a:rPr lang="en-US" dirty="0" err="1"/>
              <a:t>đích</a:t>
            </a:r>
            <a:endParaRPr lang="en-US" dirty="0"/>
          </a:p>
          <a:p>
            <a:pPr marL="482600" lvl="0" indent="-342900" algn="l" rtl="0">
              <a:spcBef>
                <a:spcPts val="1200"/>
              </a:spcBef>
              <a:spcAft>
                <a:spcPts val="0"/>
              </a:spcAft>
              <a:buSzPts val="1400"/>
              <a:buFont typeface="+mj-lt"/>
              <a:buAutoNum type="arabicPeriod"/>
            </a:pPr>
            <a:r>
              <a:rPr lang="en-US" dirty="0" err="1"/>
              <a:t>Lắng</a:t>
            </a:r>
            <a:r>
              <a:rPr lang="en-US" dirty="0"/>
              <a:t> </a:t>
            </a:r>
            <a:r>
              <a:rPr lang="en-US" dirty="0" err="1"/>
              <a:t>nghe</a:t>
            </a:r>
            <a:r>
              <a:rPr lang="en-US" dirty="0"/>
              <a:t> </a:t>
            </a:r>
            <a:r>
              <a:rPr lang="en-US" dirty="0" err="1"/>
              <a:t>trên</a:t>
            </a:r>
            <a:r>
              <a:rPr lang="en-US" dirty="0"/>
              <a:t> </a:t>
            </a:r>
            <a:r>
              <a:rPr lang="en-US" dirty="0" err="1"/>
              <a:t>một</a:t>
            </a:r>
            <a:r>
              <a:rPr lang="en-US" dirty="0"/>
              <a:t> socket TCP</a:t>
            </a:r>
          </a:p>
          <a:p>
            <a:pPr marL="482600" lvl="0" indent="-342900" algn="l" rtl="0">
              <a:spcBef>
                <a:spcPts val="1200"/>
              </a:spcBef>
              <a:spcAft>
                <a:spcPts val="0"/>
              </a:spcAft>
              <a:buSzPts val="1400"/>
              <a:buFont typeface="+mj-lt"/>
              <a:buAutoNum type="arabicPeriod"/>
            </a:pPr>
            <a:r>
              <a:rPr lang="en-US" dirty="0" err="1"/>
              <a:t>Chấp</a:t>
            </a:r>
            <a:r>
              <a:rPr lang="en-US" dirty="0"/>
              <a:t> </a:t>
            </a:r>
            <a:r>
              <a:rPr lang="en-US" dirty="0" err="1"/>
              <a:t>nhận</a:t>
            </a:r>
            <a:r>
              <a:rPr lang="en-US" dirty="0"/>
              <a:t> </a:t>
            </a:r>
            <a:r>
              <a:rPr lang="en-US" dirty="0" err="1"/>
              <a:t>các</a:t>
            </a:r>
            <a:r>
              <a:rPr lang="en-US" dirty="0"/>
              <a:t> </a:t>
            </a:r>
            <a:r>
              <a:rPr lang="en-US" dirty="0" err="1"/>
              <a:t>kết</a:t>
            </a:r>
            <a:r>
              <a:rPr lang="en-US" dirty="0"/>
              <a:t> </a:t>
            </a:r>
            <a:r>
              <a:rPr lang="en-US" dirty="0" err="1"/>
              <a:t>nối</a:t>
            </a:r>
            <a:r>
              <a:rPr lang="en-US" dirty="0"/>
              <a:t> </a:t>
            </a:r>
            <a:r>
              <a:rPr lang="en-US" dirty="0" err="1"/>
              <a:t>trong</a:t>
            </a:r>
            <a:r>
              <a:rPr lang="en-US" dirty="0"/>
              <a:t> </a:t>
            </a:r>
            <a:r>
              <a:rPr lang="en-US" dirty="0" err="1"/>
              <a:t>không</a:t>
            </a:r>
            <a:r>
              <a:rPr lang="en-US" dirty="0"/>
              <a:t> </a:t>
            </a:r>
            <a:r>
              <a:rPr lang="en-US" dirty="0" err="1"/>
              <a:t>gian</a:t>
            </a:r>
            <a:r>
              <a:rPr lang="en-US" dirty="0"/>
              <a:t> kernel</a:t>
            </a:r>
          </a:p>
          <a:p>
            <a:pPr marL="482600" lvl="0" indent="-342900" algn="l" rtl="0">
              <a:spcBef>
                <a:spcPts val="1200"/>
              </a:spcBef>
              <a:spcAft>
                <a:spcPts val="0"/>
              </a:spcAft>
              <a:buSzPts val="1400"/>
              <a:buFont typeface="+mj-lt"/>
              <a:buAutoNum type="arabicPeriod"/>
            </a:pPr>
            <a:r>
              <a:rPr lang="en-US" dirty="0" err="1"/>
              <a:t>Gửi</a:t>
            </a:r>
            <a:r>
              <a:rPr lang="en-US" dirty="0"/>
              <a:t> socket UDP</a:t>
            </a:r>
          </a:p>
        </p:txBody>
      </p:sp>
      <p:cxnSp>
        <p:nvCxnSpPr>
          <p:cNvPr id="216" name="Google Shape;216;p44"/>
          <p:cNvCxnSpPr>
            <a:cxnSpLocks/>
          </p:cNvCxnSpPr>
          <p:nvPr/>
        </p:nvCxnSpPr>
        <p:spPr>
          <a:xfrm>
            <a:off x="851388" y="393852"/>
            <a:ext cx="31560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739404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THANK YOU!</a:t>
            </a:r>
            <a:endParaRPr sz="5400" dirty="0"/>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44200" y="615771"/>
            <a:ext cx="5055600" cy="934294"/>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ĐỀ TÀI </a:t>
            </a:r>
            <a:br>
              <a:rPr lang="en" sz="1800" dirty="0"/>
            </a:br>
            <a:endParaRPr sz="1800" dirty="0"/>
          </a:p>
        </p:txBody>
      </p:sp>
      <p:sp>
        <p:nvSpPr>
          <p:cNvPr id="163" name="Google Shape;163;p38"/>
          <p:cNvSpPr txBox="1">
            <a:spLocks noGrp="1"/>
          </p:cNvSpPr>
          <p:nvPr>
            <p:ph type="subTitle" idx="1"/>
          </p:nvPr>
        </p:nvSpPr>
        <p:spPr>
          <a:xfrm>
            <a:off x="1620372" y="3220555"/>
            <a:ext cx="5916704" cy="16338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a:t>
            </a:r>
            <a:r>
              <a:rPr lang="en-US" dirty="0" err="1"/>
              <a:t>ThS</a:t>
            </a:r>
            <a:r>
              <a:rPr lang="en-US" dirty="0"/>
              <a:t>. </a:t>
            </a:r>
            <a:r>
              <a:rPr lang="en-US" dirty="0" err="1"/>
              <a:t>Triệu</a:t>
            </a:r>
            <a:r>
              <a:rPr lang="en-US" dirty="0"/>
              <a:t> </a:t>
            </a:r>
            <a:r>
              <a:rPr lang="en-US" dirty="0" err="1"/>
              <a:t>Văn</a:t>
            </a:r>
            <a:r>
              <a:rPr lang="en-US" dirty="0"/>
              <a:t> </a:t>
            </a:r>
            <a:r>
              <a:rPr lang="en-US" dirty="0" err="1"/>
              <a:t>Vũ</a:t>
            </a:r>
            <a:r>
              <a:rPr lang="en-US" dirty="0"/>
              <a:t> </a:t>
            </a:r>
            <a:r>
              <a:rPr lang="en-US" dirty="0" err="1"/>
              <a:t>Quân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Sinh</a:t>
            </a:r>
            <a:r>
              <a:rPr lang="en-US" dirty="0"/>
              <a:t> </a:t>
            </a:r>
            <a:r>
              <a:rPr lang="en-US" dirty="0" err="1"/>
              <a:t>viên</a:t>
            </a:r>
            <a:r>
              <a:rPr lang="en-US" dirty="0"/>
              <a:t> </a:t>
            </a:r>
            <a:r>
              <a:rPr lang="en-US" dirty="0" err="1"/>
              <a:t>thực</a:t>
            </a:r>
            <a:r>
              <a:rPr lang="en-US" dirty="0"/>
              <a:t> </a:t>
            </a:r>
            <a:r>
              <a:rPr lang="en-US" dirty="0" err="1"/>
              <a:t>hiện</a:t>
            </a:r>
            <a:r>
              <a:rPr lang="en-US" dirty="0"/>
              <a:t>: 	</a:t>
            </a:r>
            <a:r>
              <a:rPr lang="en-US" dirty="0" err="1"/>
              <a:t>Nguyễn</a:t>
            </a:r>
            <a:r>
              <a:rPr lang="en-US" dirty="0"/>
              <a:t> Văn </a:t>
            </a:r>
            <a:r>
              <a:rPr lang="en-US" dirty="0" err="1"/>
              <a:t>Hùng</a:t>
            </a:r>
            <a:r>
              <a:rPr lang="en-US" dirty="0"/>
              <a:t>		CT040123</a:t>
            </a:r>
          </a:p>
          <a:p>
            <a:pPr marL="0" lvl="0" indent="0" algn="l" rtl="0">
              <a:spcBef>
                <a:spcPts val="0"/>
              </a:spcBef>
              <a:spcAft>
                <a:spcPts val="0"/>
              </a:spcAft>
              <a:buNone/>
            </a:pPr>
            <a:r>
              <a:rPr lang="en-US" dirty="0"/>
              <a:t>		</a:t>
            </a:r>
            <a:r>
              <a:rPr lang="en-US" dirty="0" err="1"/>
              <a:t>Nguyễn</a:t>
            </a:r>
            <a:r>
              <a:rPr lang="en-US" dirty="0"/>
              <a:t> Văn </a:t>
            </a:r>
            <a:r>
              <a:rPr lang="en-US" dirty="0" err="1"/>
              <a:t>Ninh</a:t>
            </a:r>
            <a:r>
              <a:rPr lang="en-US" dirty="0"/>
              <a:t>		CT040137</a:t>
            </a:r>
          </a:p>
          <a:p>
            <a:pPr marL="0" lvl="0" indent="0" algn="l" rtl="0">
              <a:spcBef>
                <a:spcPts val="0"/>
              </a:spcBef>
              <a:spcAft>
                <a:spcPts val="0"/>
              </a:spcAft>
              <a:buNone/>
            </a:pPr>
            <a:r>
              <a:rPr lang="en-US" dirty="0"/>
              <a:t>		</a:t>
            </a:r>
            <a:r>
              <a:rPr lang="en-US" dirty="0" err="1"/>
              <a:t>Nguyễn</a:t>
            </a:r>
            <a:r>
              <a:rPr lang="en-US" dirty="0"/>
              <a:t> </a:t>
            </a:r>
            <a:r>
              <a:rPr lang="en-US" dirty="0" err="1"/>
              <a:t>Đình</a:t>
            </a:r>
            <a:r>
              <a:rPr lang="en-US" dirty="0"/>
              <a:t> </a:t>
            </a:r>
            <a:r>
              <a:rPr lang="en-US" dirty="0" err="1"/>
              <a:t>Trung</a:t>
            </a:r>
            <a:r>
              <a:rPr lang="en-US" dirty="0"/>
              <a:t> 		CT040149</a:t>
            </a:r>
          </a:p>
          <a:p>
            <a:pPr marL="0" lvl="0" indent="0" algn="l" rtl="0">
              <a:spcBef>
                <a:spcPts val="0"/>
              </a:spcBef>
              <a:spcAft>
                <a:spcPts val="0"/>
              </a:spcAft>
              <a:buNone/>
            </a:pPr>
            <a:r>
              <a:rPr lang="en-US" dirty="0"/>
              <a:t>		</a:t>
            </a:r>
            <a:r>
              <a:rPr lang="en-US" dirty="0" err="1"/>
              <a:t>Phạm</a:t>
            </a:r>
            <a:r>
              <a:rPr lang="en-US" dirty="0"/>
              <a:t> </a:t>
            </a:r>
            <a:r>
              <a:rPr lang="en-US" dirty="0" err="1"/>
              <a:t>Ngọc</a:t>
            </a:r>
            <a:r>
              <a:rPr lang="en-US" dirty="0"/>
              <a:t> Thanh   		CT040143</a:t>
            </a:r>
          </a:p>
          <a:p>
            <a:pPr marL="0" lvl="0" indent="0" algn="l" rtl="0">
              <a:spcBef>
                <a:spcPts val="0"/>
              </a:spcBef>
              <a:spcAft>
                <a:spcPts val="0"/>
              </a:spcAft>
              <a:buNone/>
            </a:pPr>
            <a:r>
              <a:rPr lang="en-US" dirty="0"/>
              <a:t>		</a:t>
            </a:r>
            <a:r>
              <a:rPr lang="en-US" dirty="0" err="1"/>
              <a:t>Nguyễn</a:t>
            </a:r>
            <a:r>
              <a:rPr lang="en-US" dirty="0"/>
              <a:t> </a:t>
            </a:r>
            <a:r>
              <a:rPr lang="en-US" dirty="0" err="1"/>
              <a:t>Cường</a:t>
            </a:r>
            <a:r>
              <a:rPr lang="en-US" dirty="0"/>
              <a:t> </a:t>
            </a:r>
            <a:r>
              <a:rPr lang="en-US" dirty="0" err="1"/>
              <a:t>Việt</a:t>
            </a:r>
            <a:r>
              <a:rPr lang="en-US" dirty="0"/>
              <a:t>		CT040155</a:t>
            </a:r>
          </a:p>
        </p:txBody>
      </p:sp>
      <p:sp>
        <p:nvSpPr>
          <p:cNvPr id="164" name="Google Shape;164;p38"/>
          <p:cNvSpPr txBox="1">
            <a:spLocks noGrp="1"/>
          </p:cNvSpPr>
          <p:nvPr>
            <p:ph type="ctrTitle"/>
          </p:nvPr>
        </p:nvSpPr>
        <p:spPr>
          <a:xfrm>
            <a:off x="2044200" y="1922945"/>
            <a:ext cx="5150223" cy="745343"/>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1800" b="0" dirty="0">
                <a:latin typeface="Montserrat ExtraLight"/>
                <a:ea typeface="Montserrat ExtraLight"/>
                <a:cs typeface="Montserrat ExtraLight"/>
                <a:sym typeface="Montserrat ExtraLight"/>
              </a:rPr>
              <a:t>DỊCH, TRÌNH BÀY TÓM TẮT VÀ THỰC HIỆN CÁC BÀI LAB TRONG NETWORKING</a:t>
            </a:r>
          </a:p>
        </p:txBody>
      </p:sp>
      <p:cxnSp>
        <p:nvCxnSpPr>
          <p:cNvPr id="165" name="Google Shape;165;p38"/>
          <p:cNvCxnSpPr/>
          <p:nvPr/>
        </p:nvCxnSpPr>
        <p:spPr>
          <a:xfrm>
            <a:off x="3190500" y="136838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6414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MỤC TIÊU </a:t>
            </a:r>
            <a:endParaRPr dirty="0"/>
          </a:p>
        </p:txBody>
      </p:sp>
      <p:sp>
        <p:nvSpPr>
          <p:cNvPr id="171" name="Google Shape;171;p39"/>
          <p:cNvSpPr txBox="1">
            <a:spLocks noGrp="1"/>
          </p:cNvSpPr>
          <p:nvPr>
            <p:ph type="body" idx="1"/>
          </p:nvPr>
        </p:nvSpPr>
        <p:spPr>
          <a:xfrm>
            <a:off x="938500" y="1582201"/>
            <a:ext cx="72670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endParaRPr dirty="0"/>
          </a:p>
          <a:p>
            <a:pPr lvl="0">
              <a:buClr>
                <a:schemeClr val="accent1"/>
              </a:buClr>
              <a:buFont typeface="Montserrat ExtraBold"/>
              <a:buAutoNum type="arabicPeriod"/>
            </a:pPr>
            <a:r>
              <a:rPr lang="en-US" b="1" dirty="0" err="1"/>
              <a:t>Hiểu</a:t>
            </a:r>
            <a:r>
              <a:rPr lang="en-US" b="1" dirty="0"/>
              <a:t> </a:t>
            </a:r>
            <a:r>
              <a:rPr lang="en-US" b="1" dirty="0" err="1"/>
              <a:t>kiến</a:t>
            </a:r>
            <a:r>
              <a:rPr lang="en-US" b="1" dirty="0"/>
              <a:t> </a:t>
            </a:r>
            <a:r>
              <a:rPr lang="en-US" b="1" dirty="0" err="1"/>
              <a:t>trúc</a:t>
            </a:r>
            <a:r>
              <a:rPr lang="en-US" b="1" dirty="0"/>
              <a:t> </a:t>
            </a:r>
            <a:r>
              <a:rPr lang="en-US" b="1" dirty="0" err="1"/>
              <a:t>mạng</a:t>
            </a:r>
            <a:r>
              <a:rPr lang="en-US" b="1" dirty="0"/>
              <a:t> </a:t>
            </a:r>
            <a:r>
              <a:rPr lang="en-US" b="1" dirty="0" err="1"/>
              <a:t>trong</a:t>
            </a:r>
            <a:r>
              <a:rPr lang="en-US" b="1" dirty="0"/>
              <a:t> </a:t>
            </a:r>
            <a:r>
              <a:rPr lang="en-US" b="1" dirty="0" err="1"/>
              <a:t>nhân</a:t>
            </a:r>
            <a:r>
              <a:rPr lang="en-US" b="1" dirty="0"/>
              <a:t> Linux</a:t>
            </a:r>
          </a:p>
          <a:p>
            <a:pPr lvl="0">
              <a:buClr>
                <a:schemeClr val="accent1"/>
              </a:buClr>
              <a:buFont typeface="Montserrat ExtraBold"/>
              <a:buAutoNum type="arabicPeriod"/>
            </a:pPr>
            <a:endParaRPr lang="en-US" dirty="0"/>
          </a:p>
          <a:p>
            <a:pPr lvl="0">
              <a:buClr>
                <a:schemeClr val="accent1"/>
              </a:buClr>
              <a:buFont typeface="Montserrat ExtraBold"/>
              <a:buAutoNum type="arabicPeriod"/>
            </a:pPr>
            <a:r>
              <a:rPr lang="vi-VN" b="1" dirty="0"/>
              <a:t>Học cách quản lý gói IP thực tiễn bằng cách sử dụng bộ lọc gói hoặc tường lửa</a:t>
            </a:r>
            <a:endParaRPr lang="en-US" b="1" dirty="0"/>
          </a:p>
          <a:p>
            <a:pPr lvl="0">
              <a:buClr>
                <a:schemeClr val="accent1"/>
              </a:buClr>
              <a:buFont typeface="Montserrat ExtraBold"/>
              <a:buAutoNum type="arabicPeriod"/>
            </a:pPr>
            <a:endParaRPr dirty="0"/>
          </a:p>
          <a:p>
            <a:pPr lvl="0">
              <a:buClr>
                <a:schemeClr val="accent1"/>
              </a:buClr>
              <a:buFont typeface="Montserrat ExtraBold"/>
              <a:buAutoNum type="arabicPeriod"/>
            </a:pPr>
            <a:r>
              <a:rPr lang="en-US" b="1" dirty="0" err="1"/>
              <a:t>Làm</a:t>
            </a:r>
            <a:r>
              <a:rPr lang="en-US" b="1" dirty="0"/>
              <a:t> </a:t>
            </a:r>
            <a:r>
              <a:rPr lang="en-US" b="1" dirty="0" err="1"/>
              <a:t>quen</a:t>
            </a:r>
            <a:r>
              <a:rPr lang="en-US" b="1" dirty="0"/>
              <a:t> </a:t>
            </a:r>
            <a:r>
              <a:rPr lang="en-US" b="1" dirty="0" err="1"/>
              <a:t>với</a:t>
            </a:r>
            <a:r>
              <a:rPr lang="en-US" b="1" dirty="0"/>
              <a:t> </a:t>
            </a:r>
            <a:r>
              <a:rPr lang="en-US" b="1" dirty="0" err="1"/>
              <a:t>cách</a:t>
            </a:r>
            <a:r>
              <a:rPr lang="en-US" b="1" dirty="0"/>
              <a:t> </a:t>
            </a:r>
            <a:r>
              <a:rPr lang="en-US" b="1" dirty="0" err="1"/>
              <a:t>sử</a:t>
            </a:r>
            <a:r>
              <a:rPr lang="en-US" b="1" dirty="0"/>
              <a:t> </a:t>
            </a:r>
            <a:r>
              <a:rPr lang="en-US" b="1" dirty="0" err="1"/>
              <a:t>dụng</a:t>
            </a:r>
            <a:r>
              <a:rPr lang="en-US" b="1" dirty="0"/>
              <a:t> socket ở </a:t>
            </a:r>
            <a:r>
              <a:rPr lang="en-US" b="1" dirty="0" err="1"/>
              <a:t>mức</a:t>
            </a:r>
            <a:r>
              <a:rPr lang="en-US" b="1" dirty="0"/>
              <a:t> </a:t>
            </a:r>
            <a:r>
              <a:rPr lang="en-US" b="1" dirty="0" err="1"/>
              <a:t>độ</a:t>
            </a:r>
            <a:r>
              <a:rPr lang="en-US" b="1" dirty="0"/>
              <a:t> </a:t>
            </a:r>
            <a:r>
              <a:rPr lang="en-US" b="1" dirty="0" err="1"/>
              <a:t>nhân</a:t>
            </a:r>
            <a:r>
              <a:rPr lang="en-US" b="1" dirty="0"/>
              <a:t> Linux</a:t>
            </a:r>
            <a:endParaRPr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500" y="2699899"/>
            <a:ext cx="2067000" cy="4198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MẠNG LINUX</a:t>
            </a:r>
            <a:endParaRPr sz="1600" dirty="0"/>
          </a:p>
        </p:txBody>
      </p:sp>
      <p:sp>
        <p:nvSpPr>
          <p:cNvPr id="180" name="Google Shape;180;p40"/>
          <p:cNvSpPr txBox="1">
            <a:spLocks noGrp="1"/>
          </p:cNvSpPr>
          <p:nvPr>
            <p:ph type="subTitle" idx="1"/>
          </p:nvPr>
        </p:nvSpPr>
        <p:spPr>
          <a:xfrm>
            <a:off x="3538497" y="329986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1" name="Google Shape;181;p40"/>
          <p:cNvSpPr txBox="1">
            <a:spLocks noGrp="1"/>
          </p:cNvSpPr>
          <p:nvPr>
            <p:ph type="title" idx="2"/>
          </p:nvPr>
        </p:nvSpPr>
        <p:spPr>
          <a:xfrm>
            <a:off x="6028550" y="2699899"/>
            <a:ext cx="2067000" cy="4198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BÀI TẬP</a:t>
            </a:r>
            <a:endParaRPr sz="1600" dirty="0"/>
          </a:p>
        </p:txBody>
      </p:sp>
      <p:sp>
        <p:nvSpPr>
          <p:cNvPr id="182" name="Google Shape;182;p40"/>
          <p:cNvSpPr txBox="1">
            <a:spLocks noGrp="1"/>
          </p:cNvSpPr>
          <p:nvPr>
            <p:ph type="subTitle" idx="3"/>
          </p:nvPr>
        </p:nvSpPr>
        <p:spPr>
          <a:xfrm>
            <a:off x="6028547" y="329986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3" name="Google Shape;183;p40"/>
          <p:cNvSpPr txBox="1">
            <a:spLocks noGrp="1"/>
          </p:cNvSpPr>
          <p:nvPr>
            <p:ph type="title" idx="4"/>
          </p:nvPr>
        </p:nvSpPr>
        <p:spPr>
          <a:xfrm>
            <a:off x="1048444" y="2699899"/>
            <a:ext cx="2067000" cy="41981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600" dirty="0"/>
              <a:t>TỔNG QUAN </a:t>
            </a:r>
            <a:endParaRPr sz="1600" dirty="0"/>
          </a:p>
        </p:txBody>
      </p:sp>
      <p:sp>
        <p:nvSpPr>
          <p:cNvPr id="184" name="Google Shape;184;p40"/>
          <p:cNvSpPr txBox="1">
            <a:spLocks noGrp="1"/>
          </p:cNvSpPr>
          <p:nvPr>
            <p:ph type="subTitle" idx="5"/>
          </p:nvPr>
        </p:nvSpPr>
        <p:spPr>
          <a:xfrm>
            <a:off x="1048447" y="329986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492013" cy="1306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TỔNG QUAN </a:t>
            </a:r>
            <a:br>
              <a:rPr lang="en" sz="2400" dirty="0"/>
            </a:br>
            <a:endParaRPr sz="2400"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1"/>
              </a:solidFill>
            </a:endParaRPr>
          </a:p>
        </p:txBody>
      </p:sp>
      <p:sp>
        <p:nvSpPr>
          <p:cNvPr id="215" name="Google Shape;215;p44"/>
          <p:cNvSpPr txBox="1">
            <a:spLocks noGrp="1"/>
          </p:cNvSpPr>
          <p:nvPr>
            <p:ph type="body" idx="1"/>
          </p:nvPr>
        </p:nvSpPr>
        <p:spPr>
          <a:xfrm>
            <a:off x="938499" y="1417427"/>
            <a:ext cx="5132847" cy="2760900"/>
          </a:xfrm>
          <a:prstGeom prst="rect">
            <a:avLst/>
          </a:prstGeom>
        </p:spPr>
        <p:txBody>
          <a:bodyPr spcFirstLastPara="1" wrap="square" lIns="91425" tIns="91425" rIns="91425" bIns="91425" anchor="t" anchorCtr="0">
            <a:noAutofit/>
          </a:bodyPr>
          <a:lstStyle/>
          <a:p>
            <a:pPr marL="285750" indent="-285750"/>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Internet </a:t>
            </a:r>
            <a:r>
              <a:rPr lang="en-US" dirty="0" err="1"/>
              <a:t>đã</a:t>
            </a:r>
            <a:r>
              <a:rPr lang="en-US" dirty="0"/>
              <a:t> </a:t>
            </a:r>
            <a:r>
              <a:rPr lang="en-US" dirty="0" err="1"/>
              <a:t>dẫn</a:t>
            </a:r>
            <a:r>
              <a:rPr lang="en-US" dirty="0"/>
              <a:t> </a:t>
            </a:r>
            <a:r>
              <a:rPr lang="en-US" dirty="0" err="1"/>
              <a:t>đến</a:t>
            </a:r>
            <a:r>
              <a:rPr lang="en-US" dirty="0"/>
              <a:t> </a:t>
            </a:r>
            <a:r>
              <a:rPr lang="en-US" dirty="0" err="1"/>
              <a:t>sự</a:t>
            </a:r>
            <a:r>
              <a:rPr lang="en-US" dirty="0"/>
              <a:t> </a:t>
            </a:r>
            <a:r>
              <a:rPr lang="en-US" dirty="0" err="1"/>
              <a:t>gia</a:t>
            </a:r>
            <a:r>
              <a:rPr lang="en-US" dirty="0"/>
              <a:t> </a:t>
            </a:r>
            <a:r>
              <a:rPr lang="en-US" dirty="0" err="1"/>
              <a:t>tăng</a:t>
            </a:r>
            <a:r>
              <a:rPr lang="en-US" dirty="0"/>
              <a:t> </a:t>
            </a:r>
            <a:r>
              <a:rPr lang="en-US" dirty="0" err="1"/>
              <a:t>mũi</a:t>
            </a:r>
            <a:r>
              <a:rPr lang="en-US" dirty="0"/>
              <a:t> </a:t>
            </a:r>
            <a:r>
              <a:rPr lang="en-US" dirty="0" err="1"/>
              <a:t>nhọn</a:t>
            </a:r>
            <a:r>
              <a:rPr lang="en-US" dirty="0"/>
              <a:t> </a:t>
            </a:r>
            <a:r>
              <a:rPr lang="en-US" dirty="0" err="1"/>
              <a:t>mạnh</a:t>
            </a:r>
            <a:r>
              <a:rPr lang="en-US" dirty="0"/>
              <a:t> </a:t>
            </a:r>
            <a:r>
              <a:rPr lang="en-US" dirty="0" err="1"/>
              <a:t>mẽ</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mạng</a:t>
            </a:r>
            <a:r>
              <a:rPr lang="en-US" dirty="0"/>
              <a:t> </a:t>
            </a:r>
            <a:r>
              <a:rPr lang="en-US" dirty="0" err="1"/>
              <a:t>và</a:t>
            </a:r>
            <a:r>
              <a:rPr lang="en-US" dirty="0"/>
              <a:t>, do </a:t>
            </a:r>
            <a:r>
              <a:rPr lang="en-US" dirty="0" err="1"/>
              <a:t>đó</a:t>
            </a:r>
            <a:r>
              <a:rPr lang="en-US" dirty="0"/>
              <a:t>, </a:t>
            </a:r>
            <a:r>
              <a:rPr lang="en-US" dirty="0" err="1"/>
              <a:t>đẩy</a:t>
            </a:r>
            <a:r>
              <a:rPr lang="en-US" dirty="0"/>
              <a:t> </a:t>
            </a:r>
            <a:r>
              <a:rPr lang="en-US" dirty="0" err="1"/>
              <a:t>nhanh</a:t>
            </a:r>
            <a:r>
              <a:rPr lang="en-US" dirty="0"/>
              <a:t> </a:t>
            </a:r>
            <a:r>
              <a:rPr lang="en-US" dirty="0" err="1"/>
              <a:t>yêu</a:t>
            </a:r>
            <a:r>
              <a:rPr lang="en-US" dirty="0"/>
              <a:t> </a:t>
            </a:r>
            <a:r>
              <a:rPr lang="en-US" dirty="0" err="1"/>
              <a:t>cầu</a:t>
            </a:r>
            <a:r>
              <a:rPr lang="en-US" dirty="0"/>
              <a:t> </a:t>
            </a:r>
            <a:r>
              <a:rPr lang="en-US" dirty="0" err="1"/>
              <a:t>về</a:t>
            </a:r>
            <a:r>
              <a:rPr lang="en-US" dirty="0"/>
              <a:t> </a:t>
            </a:r>
            <a:r>
              <a:rPr lang="en-US" dirty="0" err="1"/>
              <a:t>tốc</a:t>
            </a:r>
            <a:r>
              <a:rPr lang="en-US" dirty="0"/>
              <a:t> </a:t>
            </a:r>
            <a:r>
              <a:rPr lang="en-US" dirty="0" err="1"/>
              <a:t>độ</a:t>
            </a:r>
            <a:r>
              <a:rPr lang="en-US" dirty="0"/>
              <a:t> </a:t>
            </a:r>
            <a:r>
              <a:rPr lang="en-US" dirty="0" err="1"/>
              <a:t>và</a:t>
            </a:r>
            <a:r>
              <a:rPr lang="en-US" dirty="0"/>
              <a:t> </a:t>
            </a:r>
            <a:r>
              <a:rPr lang="en-US" dirty="0" err="1"/>
              <a:t>năng</a:t>
            </a:r>
            <a:r>
              <a:rPr lang="en-US" dirty="0"/>
              <a:t> </a:t>
            </a:r>
            <a:r>
              <a:rPr lang="en-US" dirty="0" err="1"/>
              <a:t>suất</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phụ</a:t>
            </a:r>
            <a:r>
              <a:rPr lang="en-US" dirty="0"/>
              <a:t> </a:t>
            </a:r>
            <a:r>
              <a:rPr lang="en-US" dirty="0" err="1"/>
              <a:t>trợ</a:t>
            </a:r>
            <a:r>
              <a:rPr lang="en-US" dirty="0"/>
              <a:t> </a:t>
            </a:r>
            <a:r>
              <a:rPr lang="en-US" dirty="0" err="1"/>
              <a:t>mạng</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endParaRPr lang="en-US" dirty="0"/>
          </a:p>
          <a:p>
            <a:pPr marL="285750" indent="-285750"/>
            <a:endParaRPr lang="en-US" dirty="0"/>
          </a:p>
          <a:p>
            <a:pPr marL="285750" indent="-285750"/>
            <a:r>
              <a:rPr lang="vi-VN" dirty="0"/>
              <a:t>Hệ thống phụ trợ mạng không phải là một thành phần cốt lõi của nhân hệ điều hành (nhân </a:t>
            </a:r>
            <a:r>
              <a:rPr lang="vi-VN" dirty="0" err="1"/>
              <a:t>Linux</a:t>
            </a:r>
            <a:r>
              <a:rPr lang="vi-VN" dirty="0"/>
              <a:t> có thể được biên dịch mà không cần hỗ trợ mạng)</a:t>
            </a:r>
            <a:endParaRPr lang="en-US" dirty="0"/>
          </a:p>
          <a:p>
            <a:pPr marL="285750" indent="-285750"/>
            <a:endParaRPr lang="en-US" dirty="0"/>
          </a:p>
          <a:p>
            <a:pPr marL="285750" indent="-285750"/>
            <a:r>
              <a:rPr lang="vi-VN" dirty="0"/>
              <a:t>Tuy nhiên, rất khó có thể tìm được một hệ thống máy tính (hoặc thiết bị nhúng) mà không có hệ điều hành kết nối mạng do nhu cầu liên kế</a:t>
            </a:r>
            <a:r>
              <a:rPr lang="en-US" dirty="0"/>
              <a:t>t.</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Kết nối mạng trong </a:t>
            </a:r>
            <a:br>
              <a:rPr lang="en" dirty="0">
                <a:solidFill>
                  <a:schemeClr val="accent1"/>
                </a:solidFill>
              </a:rPr>
            </a:br>
            <a:r>
              <a:rPr lang="en" dirty="0">
                <a:solidFill>
                  <a:schemeClr val="accent1"/>
                </a:solidFill>
              </a:rPr>
              <a:t>không gian người dùng</a:t>
            </a:r>
            <a:endParaRPr dirty="0">
              <a:solidFill>
                <a:schemeClr val="accent1"/>
              </a:solidFill>
            </a:endParaRPr>
          </a:p>
        </p:txBody>
      </p:sp>
      <p:sp>
        <p:nvSpPr>
          <p:cNvPr id="215" name="Google Shape;215;p44"/>
          <p:cNvSpPr txBox="1">
            <a:spLocks noGrp="1"/>
          </p:cNvSpPr>
          <p:nvPr>
            <p:ph type="body" idx="1"/>
          </p:nvPr>
        </p:nvSpPr>
        <p:spPr>
          <a:xfrm>
            <a:off x="938499" y="1386424"/>
            <a:ext cx="5448853" cy="3246087"/>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vi-VN" dirty="0"/>
              <a:t>Trong không gian người dùng, trừu tượng </a:t>
            </a:r>
            <a:r>
              <a:rPr lang="vi-VN" dirty="0" err="1"/>
              <a:t>hoá</a:t>
            </a:r>
            <a:r>
              <a:rPr lang="vi-VN" dirty="0"/>
              <a:t> của giao tiếp mạng là </a:t>
            </a:r>
            <a:r>
              <a:rPr lang="vi-VN" dirty="0" err="1"/>
              <a:t>socket</a:t>
            </a:r>
            <a:r>
              <a:rPr lang="vi-VN" dirty="0"/>
              <a:t>. </a:t>
            </a:r>
            <a:r>
              <a:rPr lang="vi-VN" dirty="0" err="1"/>
              <a:t>Socket</a:t>
            </a:r>
            <a:r>
              <a:rPr lang="vi-VN" dirty="0"/>
              <a:t> trừu tượng hóa một kênh truyền thông và là giao diện tương tác của ngăn xếp TCP/IP dựa trên </a:t>
            </a:r>
            <a:r>
              <a:rPr lang="vi-VN" dirty="0" err="1"/>
              <a:t>kernel</a:t>
            </a:r>
            <a:r>
              <a:rPr lang="en-US" dirty="0"/>
              <a:t>.</a:t>
            </a:r>
          </a:p>
          <a:p>
            <a:pPr marL="457200" lvl="0" indent="-317500" algn="l" rtl="0">
              <a:spcBef>
                <a:spcPts val="1600"/>
              </a:spcBef>
              <a:spcAft>
                <a:spcPts val="0"/>
              </a:spcAft>
              <a:buSzPts val="1400"/>
              <a:buChar char="●"/>
            </a:pPr>
            <a:r>
              <a:rPr lang="vi-VN" dirty="0"/>
              <a:t>Các lệnh chức năng thông thường sử dụng </a:t>
            </a:r>
            <a:r>
              <a:rPr lang="vi-VN" dirty="0" err="1"/>
              <a:t>socket</a:t>
            </a:r>
            <a:r>
              <a:rPr lang="vi-VN" dirty="0"/>
              <a:t> bao gồm: tạo (</a:t>
            </a:r>
            <a:r>
              <a:rPr lang="vi-VN" dirty="0" err="1"/>
              <a:t>socket</a:t>
            </a:r>
            <a:r>
              <a:rPr lang="vi-VN" dirty="0"/>
              <a:t>), khởi tạo (</a:t>
            </a:r>
            <a:r>
              <a:rPr lang="vi-VN" dirty="0" err="1"/>
              <a:t>bind</a:t>
            </a:r>
            <a:r>
              <a:rPr lang="vi-VN" dirty="0"/>
              <a:t>), kết nối (</a:t>
            </a:r>
            <a:r>
              <a:rPr lang="vi-VN" dirty="0" err="1"/>
              <a:t>connect</a:t>
            </a:r>
            <a:r>
              <a:rPr lang="vi-VN" dirty="0"/>
              <a:t>), đợi kết nối (</a:t>
            </a:r>
            <a:r>
              <a:rPr lang="vi-VN" dirty="0" err="1"/>
              <a:t>listen</a:t>
            </a:r>
            <a:r>
              <a:rPr lang="vi-VN" dirty="0"/>
              <a:t>, </a:t>
            </a:r>
            <a:r>
              <a:rPr lang="vi-VN" dirty="0" err="1"/>
              <a:t>accept</a:t>
            </a:r>
            <a:r>
              <a:rPr lang="vi-VN" dirty="0"/>
              <a:t>), đóng một </a:t>
            </a:r>
            <a:r>
              <a:rPr lang="vi-VN" dirty="0" err="1"/>
              <a:t>socket</a:t>
            </a:r>
            <a:r>
              <a:rPr lang="vi-VN" dirty="0"/>
              <a:t> (</a:t>
            </a:r>
            <a:r>
              <a:rPr lang="vi-VN" dirty="0" err="1"/>
              <a:t>close</a:t>
            </a:r>
            <a:r>
              <a:rPr lang="vi-VN" dirty="0"/>
              <a:t>).</a:t>
            </a:r>
            <a:endParaRPr lang="en-US" dirty="0"/>
          </a:p>
          <a:p>
            <a:pPr marL="457200" lvl="0" indent="-317500" algn="l" rtl="0">
              <a:spcBef>
                <a:spcPts val="1600"/>
              </a:spcBef>
              <a:spcAft>
                <a:spcPts val="0"/>
              </a:spcAft>
              <a:buSzPts val="1400"/>
              <a:buChar char="●"/>
            </a:pPr>
            <a:r>
              <a:rPr lang="vi-VN" dirty="0"/>
              <a:t>Giao tiếp mạng được thực hiện thông qua các lệnh đọc / viết hoặc nhận / gửi cho các </a:t>
            </a:r>
            <a:r>
              <a:rPr lang="vi-VN" dirty="0" err="1"/>
              <a:t>socket</a:t>
            </a:r>
            <a:r>
              <a:rPr lang="vi-VN" dirty="0"/>
              <a:t> TCP và nhận / gửi đến cho các </a:t>
            </a:r>
            <a:r>
              <a:rPr lang="vi-VN" dirty="0" err="1"/>
              <a:t>socket</a:t>
            </a:r>
            <a:r>
              <a:rPr lang="vi-VN" dirty="0"/>
              <a:t> UDP</a:t>
            </a:r>
            <a:r>
              <a:rPr lang="en-US" dirty="0"/>
              <a:t>.</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81410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492013" cy="9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MẠNG LINUX</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44704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Cấu trúc</a:t>
            </a:r>
            <a:endParaRPr dirty="0">
              <a:solidFill>
                <a:schemeClr val="accent1"/>
              </a:solidFill>
            </a:endParaRPr>
          </a:p>
        </p:txBody>
      </p:sp>
      <p:sp>
        <p:nvSpPr>
          <p:cNvPr id="215" name="Google Shape;215;p44"/>
          <p:cNvSpPr txBox="1">
            <a:spLocks noGrp="1"/>
          </p:cNvSpPr>
          <p:nvPr>
            <p:ph type="body" idx="1"/>
          </p:nvPr>
        </p:nvSpPr>
        <p:spPr>
          <a:xfrm>
            <a:off x="938500" y="950043"/>
            <a:ext cx="5980013" cy="3243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Hạt nhân </a:t>
            </a:r>
            <a:r>
              <a:rPr lang="vi-VN" dirty="0" err="1"/>
              <a:t>Linux</a:t>
            </a:r>
            <a:r>
              <a:rPr lang="vi-VN" dirty="0"/>
              <a:t> cung cấp ba cấu trúc cơ bản để làm việc với các gói mạng: </a:t>
            </a:r>
            <a:r>
              <a:rPr lang="vi-VN" dirty="0" err="1"/>
              <a:t>struct</a:t>
            </a:r>
            <a:r>
              <a:rPr lang="vi-VN" dirty="0"/>
              <a:t> </a:t>
            </a:r>
            <a:r>
              <a:rPr lang="vi-VN" dirty="0" err="1"/>
              <a:t>socket</a:t>
            </a:r>
            <a:r>
              <a:rPr lang="vi-VN" dirty="0"/>
              <a:t>, </a:t>
            </a:r>
            <a:r>
              <a:rPr lang="vi-VN" dirty="0" err="1"/>
              <a:t>struct</a:t>
            </a:r>
            <a:r>
              <a:rPr lang="vi-VN" dirty="0"/>
              <a:t> </a:t>
            </a:r>
            <a:r>
              <a:rPr lang="vi-VN" dirty="0" err="1"/>
              <a:t>sock</a:t>
            </a:r>
            <a:r>
              <a:rPr lang="vi-VN" dirty="0"/>
              <a:t> và </a:t>
            </a:r>
            <a:r>
              <a:rPr lang="vi-VN" dirty="0" err="1"/>
              <a:t>struct</a:t>
            </a:r>
            <a:r>
              <a:rPr lang="vi-VN" dirty="0"/>
              <a:t> </a:t>
            </a:r>
            <a:r>
              <a:rPr lang="vi-VN" dirty="0" err="1"/>
              <a:t>sk_buff</a:t>
            </a:r>
            <a:r>
              <a:rPr lang="vi-VN" dirty="0"/>
              <a: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vi-VN" dirty="0"/>
              <a:t>Hai cấu trúc đầu tiên là trừu tượng của một </a:t>
            </a:r>
            <a:r>
              <a:rPr lang="vi-VN" dirty="0" err="1"/>
              <a:t>socket</a:t>
            </a:r>
            <a:r>
              <a:rPr lang="vi-VN" dirty="0"/>
              <a:t>:</a:t>
            </a:r>
            <a:endParaRPr lang="en-US" dirty="0"/>
          </a:p>
          <a:p>
            <a:pPr marL="285750" indent="-285750"/>
            <a:r>
              <a:rPr lang="vi-VN" dirty="0" err="1"/>
              <a:t>struct</a:t>
            </a:r>
            <a:r>
              <a:rPr lang="vi-VN" dirty="0"/>
              <a:t> </a:t>
            </a:r>
            <a:r>
              <a:rPr lang="vi-VN" dirty="0" err="1"/>
              <a:t>socket</a:t>
            </a:r>
            <a:r>
              <a:rPr lang="vi-VN" dirty="0"/>
              <a:t> là một trừu tượng rất gần với không gian người dùng, tức là BSD </a:t>
            </a:r>
            <a:r>
              <a:rPr lang="vi-VN" dirty="0" err="1"/>
              <a:t>sockets</a:t>
            </a:r>
            <a:r>
              <a:rPr lang="vi-VN" dirty="0"/>
              <a:t> được sử dụng để lập trình các ứng dụng mạng</a:t>
            </a:r>
            <a:r>
              <a:rPr lang="en-US" dirty="0"/>
              <a:t>.</a:t>
            </a:r>
          </a:p>
          <a:p>
            <a:pPr marL="285750" indent="-285750"/>
            <a:endParaRPr lang="en-US" dirty="0"/>
          </a:p>
          <a:p>
            <a:pPr marL="285750" indent="-285750"/>
            <a:r>
              <a:rPr lang="en-US" dirty="0"/>
              <a:t>struct sock </a:t>
            </a:r>
            <a:r>
              <a:rPr lang="en-US" dirty="0" err="1"/>
              <a:t>hoặc</a:t>
            </a:r>
            <a:r>
              <a:rPr lang="en-US" dirty="0"/>
              <a:t> INET socket </a:t>
            </a:r>
            <a:r>
              <a:rPr lang="en-US" dirty="0" err="1"/>
              <a:t>trong</a:t>
            </a:r>
            <a:r>
              <a:rPr lang="en-US" dirty="0"/>
              <a:t> </a:t>
            </a:r>
            <a:r>
              <a:rPr lang="en-US" dirty="0" err="1"/>
              <a:t>thuật</a:t>
            </a:r>
            <a:r>
              <a:rPr lang="en-US" dirty="0"/>
              <a:t> </a:t>
            </a:r>
            <a:r>
              <a:rPr lang="en-US" dirty="0" err="1"/>
              <a:t>ngữ</a:t>
            </a:r>
            <a:r>
              <a:rPr lang="en-US" dirty="0"/>
              <a:t> Linux </a:t>
            </a:r>
            <a:r>
              <a:rPr lang="en-US" dirty="0" err="1"/>
              <a:t>là</a:t>
            </a:r>
            <a:r>
              <a:rPr lang="en-US" dirty="0"/>
              <a:t> </a:t>
            </a:r>
            <a:r>
              <a:rPr lang="en-US" dirty="0" err="1"/>
              <a:t>biểu</a:t>
            </a:r>
            <a:r>
              <a:rPr lang="en-US" dirty="0"/>
              <a:t> </a:t>
            </a:r>
            <a:r>
              <a:rPr lang="en-US" dirty="0" err="1"/>
              <a:t>diễn</a:t>
            </a:r>
            <a:r>
              <a:rPr lang="en-US" dirty="0"/>
              <a:t> </a:t>
            </a:r>
            <a:r>
              <a:rPr lang="en-US" dirty="0" err="1"/>
              <a:t>mạng</a:t>
            </a:r>
            <a:r>
              <a:rPr lang="en-US" dirty="0"/>
              <a:t> </a:t>
            </a:r>
            <a:r>
              <a:rPr lang="en-US" dirty="0" err="1"/>
              <a:t>của</a:t>
            </a:r>
            <a:r>
              <a:rPr lang="en-US" dirty="0"/>
              <a:t> </a:t>
            </a:r>
            <a:r>
              <a:rPr lang="en-US" dirty="0" err="1"/>
              <a:t>một</a:t>
            </a:r>
            <a:r>
              <a:rPr lang="en-US" dirty="0"/>
              <a:t> socket.</a:t>
            </a:r>
          </a:p>
          <a:p>
            <a:pPr marL="285750" indent="-285750"/>
            <a:endParaRPr lang="en-US" dirty="0"/>
          </a:p>
          <a:p>
            <a:pPr marL="285750" indent="-285750">
              <a:buFont typeface="Symbol" panose="05050102010706020507" pitchFamily="18" charset="2"/>
              <a:buChar char="Þ"/>
            </a:pPr>
            <a:r>
              <a:rPr lang="vi-VN" dirty="0"/>
              <a:t>Hai cấu trúc này liên quan đến nhau: </a:t>
            </a:r>
            <a:r>
              <a:rPr lang="vi-VN" dirty="0" err="1"/>
              <a:t>struct</a:t>
            </a:r>
            <a:r>
              <a:rPr lang="vi-VN" dirty="0"/>
              <a:t> </a:t>
            </a:r>
            <a:r>
              <a:rPr lang="vi-VN" dirty="0" err="1"/>
              <a:t>socket</a:t>
            </a:r>
            <a:r>
              <a:rPr lang="vi-VN" dirty="0"/>
              <a:t> chứa một trường INET </a:t>
            </a:r>
            <a:r>
              <a:rPr lang="vi-VN" dirty="0" err="1"/>
              <a:t>socket</a:t>
            </a:r>
            <a:r>
              <a:rPr lang="vi-VN" dirty="0"/>
              <a:t>, và </a:t>
            </a:r>
            <a:r>
              <a:rPr lang="vi-VN" dirty="0" err="1"/>
              <a:t>struct</a:t>
            </a:r>
            <a:r>
              <a:rPr lang="vi-VN" dirty="0"/>
              <a:t> </a:t>
            </a:r>
            <a:r>
              <a:rPr lang="vi-VN" dirty="0" err="1"/>
              <a:t>sock</a:t>
            </a:r>
            <a:r>
              <a:rPr lang="vi-VN" dirty="0"/>
              <a:t> có một BSD </a:t>
            </a:r>
            <a:r>
              <a:rPr lang="vi-VN" dirty="0" err="1"/>
              <a:t>socket</a:t>
            </a:r>
            <a:r>
              <a:rPr lang="vi-VN" dirty="0"/>
              <a:t> giữ nó.</a:t>
            </a:r>
            <a:endParaRPr lang="en-US" dirty="0"/>
          </a:p>
          <a:p>
            <a:pPr marL="0" indent="0">
              <a:buNone/>
            </a:pPr>
            <a:endParaRPr lang="en-US" dirty="0"/>
          </a:p>
          <a:p>
            <a:pPr marL="285750" indent="-285750"/>
            <a:r>
              <a:rPr lang="vi-VN" dirty="0" err="1"/>
              <a:t>struct</a:t>
            </a:r>
            <a:r>
              <a:rPr lang="vi-VN" dirty="0"/>
              <a:t> </a:t>
            </a:r>
            <a:r>
              <a:rPr lang="vi-VN" dirty="0" err="1"/>
              <a:t>sk_buff</a:t>
            </a:r>
            <a:r>
              <a:rPr lang="vi-VN" dirty="0"/>
              <a:t> là biểu diễn của một gói mạng và trạng thái của nó. Cấu trúc được tạo ra khi một gói </a:t>
            </a:r>
            <a:r>
              <a:rPr lang="vi-VN" dirty="0" err="1"/>
              <a:t>kernel</a:t>
            </a:r>
            <a:r>
              <a:rPr lang="vi-VN" dirty="0"/>
              <a:t> được nhận, từ không gian người dùng hoặc từ giao diện mạng.</a:t>
            </a: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5370747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1372</Words>
  <Application>Microsoft Office PowerPoint</Application>
  <PresentationFormat>On-screen Show (16:9)</PresentationFormat>
  <Paragraphs>106</Paragraphs>
  <Slides>19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Montserrat</vt:lpstr>
      <vt:lpstr>Arial</vt:lpstr>
      <vt:lpstr>Montserrat Medium</vt:lpstr>
      <vt:lpstr>Montserrat ExtraBold</vt:lpstr>
      <vt:lpstr>Montserrat ExtraLight</vt:lpstr>
      <vt:lpstr>Symbol</vt:lpstr>
      <vt:lpstr>Futuristic Background by Slidesgo</vt:lpstr>
      <vt:lpstr>1_Futuristic Background by Slidesgo</vt:lpstr>
      <vt:lpstr>BÁO CÁO MÔN HỌC</vt:lpstr>
      <vt:lpstr>ĐỀ TÀI  </vt:lpstr>
      <vt:lpstr>MỤC TIÊU </vt:lpstr>
      <vt:lpstr>01</vt:lpstr>
      <vt:lpstr>TỔNG QUAN  </vt:lpstr>
      <vt:lpstr>PowerPoint Presentation</vt:lpstr>
      <vt:lpstr>Kết nối mạng trong  không gian người dùng</vt:lpstr>
      <vt:lpstr>MẠNG LINUX</vt:lpstr>
      <vt:lpstr>Cấu trúc</vt:lpstr>
      <vt:lpstr>Cấu trúc struct socket</vt:lpstr>
      <vt:lpstr>Cấu trúc struct proto_ops</vt:lpstr>
      <vt:lpstr>Cấu trúc struct sock</vt:lpstr>
      <vt:lpstr>Cấu trúc struct sk_buff</vt:lpstr>
      <vt:lpstr>Chuyển đổi</vt:lpstr>
      <vt:lpstr>Netfilter</vt:lpstr>
      <vt:lpstr>Netcat</vt:lpstr>
      <vt:lpstr>BÀI TẬP</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HỌC</dc:title>
  <cp:lastModifiedBy>Admin</cp:lastModifiedBy>
  <cp:revision>15</cp:revision>
  <dcterms:modified xsi:type="dcterms:W3CDTF">2023-03-08T11:21:36Z</dcterms:modified>
</cp:coreProperties>
</file>